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42"/>
  </p:notesMasterIdLst>
  <p:sldIdLst>
    <p:sldId id="275" r:id="rId3"/>
    <p:sldId id="322" r:id="rId4"/>
    <p:sldId id="277" r:id="rId5"/>
    <p:sldId id="326" r:id="rId6"/>
    <p:sldId id="318" r:id="rId7"/>
    <p:sldId id="293" r:id="rId8"/>
    <p:sldId id="278" r:id="rId9"/>
    <p:sldId id="323" r:id="rId10"/>
    <p:sldId id="325" r:id="rId11"/>
    <p:sldId id="316" r:id="rId12"/>
    <p:sldId id="280" r:id="rId13"/>
    <p:sldId id="303" r:id="rId14"/>
    <p:sldId id="296" r:id="rId15"/>
    <p:sldId id="287" r:id="rId16"/>
    <p:sldId id="289" r:id="rId17"/>
    <p:sldId id="294" r:id="rId18"/>
    <p:sldId id="298" r:id="rId19"/>
    <p:sldId id="327" r:id="rId20"/>
    <p:sldId id="320" r:id="rId21"/>
    <p:sldId id="317" r:id="rId22"/>
    <p:sldId id="329" r:id="rId23"/>
    <p:sldId id="332" r:id="rId24"/>
    <p:sldId id="331" r:id="rId25"/>
    <p:sldId id="304" r:id="rId26"/>
    <p:sldId id="306" r:id="rId27"/>
    <p:sldId id="333" r:id="rId28"/>
    <p:sldId id="307" r:id="rId29"/>
    <p:sldId id="309" r:id="rId30"/>
    <p:sldId id="308" r:id="rId31"/>
    <p:sldId id="310" r:id="rId32"/>
    <p:sldId id="324" r:id="rId33"/>
    <p:sldId id="305" r:id="rId34"/>
    <p:sldId id="328" r:id="rId35"/>
    <p:sldId id="321" r:id="rId36"/>
    <p:sldId id="311" r:id="rId37"/>
    <p:sldId id="312" r:id="rId38"/>
    <p:sldId id="313" r:id="rId39"/>
    <p:sldId id="315" r:id="rId40"/>
    <p:sldId id="330" r:id="rId4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5" autoAdjust="0"/>
    <p:restoredTop sz="94660"/>
  </p:normalViewPr>
  <p:slideViewPr>
    <p:cSldViewPr snapToGrid="0">
      <p:cViewPr varScale="1">
        <p:scale>
          <a:sx n="59" d="100"/>
          <a:sy n="59" d="100"/>
        </p:scale>
        <p:origin x="328" y="6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89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47" Type="http://schemas.microsoft.com/office/2016/11/relationships/changesInfo" Target="changesInfos/changesInfo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an Wouters" userId="847aa239-8a71-4b1f-9fdf-119a83203901" providerId="ADAL" clId="{1EF3D5B9-1E8F-477D-9E08-614B2C80CB51}"/>
    <pc:docChg chg="custSel modSld">
      <pc:chgData name="Johan Wouters" userId="847aa239-8a71-4b1f-9fdf-119a83203901" providerId="ADAL" clId="{1EF3D5B9-1E8F-477D-9E08-614B2C80CB51}" dt="2026-07-27T06:08:44.034" v="5" actId="478"/>
      <pc:docMkLst>
        <pc:docMk/>
      </pc:docMkLst>
      <pc:sldChg chg="delSp mod">
        <pc:chgData name="Johan Wouters" userId="847aa239-8a71-4b1f-9fdf-119a83203901" providerId="ADAL" clId="{1EF3D5B9-1E8F-477D-9E08-614B2C80CB51}" dt="2026-07-27T06:06:55.568" v="0" actId="478"/>
        <pc:sldMkLst>
          <pc:docMk/>
          <pc:sldMk cId="1649545916" sldId="275"/>
        </pc:sldMkLst>
        <pc:inkChg chg="del">
          <ac:chgData name="Johan Wouters" userId="847aa239-8a71-4b1f-9fdf-119a83203901" providerId="ADAL" clId="{1EF3D5B9-1E8F-477D-9E08-614B2C80CB51}" dt="2026-07-27T06:06:55.568" v="0" actId="478"/>
          <ac:inkMkLst>
            <pc:docMk/>
            <pc:sldMk cId="1649545916" sldId="275"/>
            <ac:inkMk id="6" creationId="{919823C2-E6FA-8392-EBF4-5D459A693192}"/>
          </ac:inkMkLst>
        </pc:inkChg>
      </pc:sldChg>
      <pc:sldChg chg="delSp mod">
        <pc:chgData name="Johan Wouters" userId="847aa239-8a71-4b1f-9fdf-119a83203901" providerId="ADAL" clId="{1EF3D5B9-1E8F-477D-9E08-614B2C80CB51}" dt="2026-07-27T06:07:31.675" v="1" actId="478"/>
        <pc:sldMkLst>
          <pc:docMk/>
          <pc:sldMk cId="3297375574" sldId="318"/>
        </pc:sldMkLst>
        <pc:inkChg chg="del">
          <ac:chgData name="Johan Wouters" userId="847aa239-8a71-4b1f-9fdf-119a83203901" providerId="ADAL" clId="{1EF3D5B9-1E8F-477D-9E08-614B2C80CB51}" dt="2026-07-27T06:07:31.675" v="1" actId="478"/>
          <ac:inkMkLst>
            <pc:docMk/>
            <pc:sldMk cId="3297375574" sldId="318"/>
            <ac:inkMk id="2" creationId="{4E78E2A7-688F-9443-02C2-B469BE911C10}"/>
          </ac:inkMkLst>
        </pc:inkChg>
      </pc:sldChg>
      <pc:sldChg chg="delSp mod">
        <pc:chgData name="Johan Wouters" userId="847aa239-8a71-4b1f-9fdf-119a83203901" providerId="ADAL" clId="{1EF3D5B9-1E8F-477D-9E08-614B2C80CB51}" dt="2026-07-27T06:08:28.152" v="3" actId="478"/>
        <pc:sldMkLst>
          <pc:docMk/>
          <pc:sldMk cId="1800269735" sldId="320"/>
        </pc:sldMkLst>
        <pc:inkChg chg="del">
          <ac:chgData name="Johan Wouters" userId="847aa239-8a71-4b1f-9fdf-119a83203901" providerId="ADAL" clId="{1EF3D5B9-1E8F-477D-9E08-614B2C80CB51}" dt="2026-07-27T06:08:28.152" v="3" actId="478"/>
          <ac:inkMkLst>
            <pc:docMk/>
            <pc:sldMk cId="1800269735" sldId="320"/>
            <ac:inkMk id="2" creationId="{B8D007A5-21FF-6A25-191A-C023532C5AB3}"/>
          </ac:inkMkLst>
        </pc:inkChg>
      </pc:sldChg>
      <pc:sldChg chg="delSp mod">
        <pc:chgData name="Johan Wouters" userId="847aa239-8a71-4b1f-9fdf-119a83203901" providerId="ADAL" clId="{1EF3D5B9-1E8F-477D-9E08-614B2C80CB51}" dt="2026-07-27T06:08:44.034" v="5" actId="478"/>
        <pc:sldMkLst>
          <pc:docMk/>
          <pc:sldMk cId="1219555568" sldId="321"/>
        </pc:sldMkLst>
        <pc:inkChg chg="del">
          <ac:chgData name="Johan Wouters" userId="847aa239-8a71-4b1f-9fdf-119a83203901" providerId="ADAL" clId="{1EF3D5B9-1E8F-477D-9E08-614B2C80CB51}" dt="2026-07-27T06:08:44.034" v="5" actId="478"/>
          <ac:inkMkLst>
            <pc:docMk/>
            <pc:sldMk cId="1219555568" sldId="321"/>
            <ac:inkMk id="2" creationId="{636FC444-06FE-FC14-80C5-F6F115CE68A8}"/>
          </ac:inkMkLst>
        </pc:inkChg>
      </pc:sldChg>
      <pc:sldChg chg="delSp mod">
        <pc:chgData name="Johan Wouters" userId="847aa239-8a71-4b1f-9fdf-119a83203901" providerId="ADAL" clId="{1EF3D5B9-1E8F-477D-9E08-614B2C80CB51}" dt="2026-07-27T06:08:37.913" v="4" actId="478"/>
        <pc:sldMkLst>
          <pc:docMk/>
          <pc:sldMk cId="2434885361" sldId="324"/>
        </pc:sldMkLst>
        <pc:inkChg chg="del">
          <ac:chgData name="Johan Wouters" userId="847aa239-8a71-4b1f-9fdf-119a83203901" providerId="ADAL" clId="{1EF3D5B9-1E8F-477D-9E08-614B2C80CB51}" dt="2026-07-27T06:08:37.913" v="4" actId="478"/>
          <ac:inkMkLst>
            <pc:docMk/>
            <pc:sldMk cId="2434885361" sldId="324"/>
            <ac:inkMk id="3" creationId="{1B6F5754-B2F5-1AA8-3D1A-FAFD06EB6AE9}"/>
          </ac:inkMkLst>
        </pc:inkChg>
      </pc:sldChg>
      <pc:sldChg chg="delSp mod">
        <pc:chgData name="Johan Wouters" userId="847aa239-8a71-4b1f-9fdf-119a83203901" providerId="ADAL" clId="{1EF3D5B9-1E8F-477D-9E08-614B2C80CB51}" dt="2026-07-27T06:07:36.440" v="2" actId="478"/>
        <pc:sldMkLst>
          <pc:docMk/>
          <pc:sldMk cId="3807951099" sldId="325"/>
        </pc:sldMkLst>
        <pc:inkChg chg="del">
          <ac:chgData name="Johan Wouters" userId="847aa239-8a71-4b1f-9fdf-119a83203901" providerId="ADAL" clId="{1EF3D5B9-1E8F-477D-9E08-614B2C80CB51}" dt="2026-07-27T06:07:36.440" v="2" actId="478"/>
          <ac:inkMkLst>
            <pc:docMk/>
            <pc:sldMk cId="3807951099" sldId="325"/>
            <ac:inkMk id="2" creationId="{BD919281-3583-3C80-755F-96D13E0E6353}"/>
          </ac:inkMkLst>
        </pc:ink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FC0926-AFF1-462B-A6E9-270662218B4D}" type="datetimeFigureOut">
              <a:rPr lang="fr-BE" smtClean="0"/>
              <a:t>27-07-26</a:t>
            </a:fld>
            <a:endParaRPr lang="fr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EF4E19-120D-4562-9688-76412373213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12751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4B70845-0F01-45DD-9A79-06451B60ECC3}" type="slidenum">
              <a:rPr kumimoji="0" lang="en-GB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Lucida Sans Unicode" panose="020B0602030504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altLang="fr-F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Lucida Sans Unicode" panose="020B0602030504020204" pitchFamily="34" charset="0"/>
            </a:endParaRPr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0963" y="739775"/>
            <a:ext cx="6570662" cy="3697288"/>
          </a:xfrm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3100" y="4681538"/>
            <a:ext cx="5384800" cy="44370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2151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83F5DD-A788-4582-B2FC-7F4C87E343EB}" type="slidenum">
              <a:rPr kumimoji="0" lang="en-GB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altLang="fr-F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60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0963" y="739775"/>
            <a:ext cx="6570662" cy="3697288"/>
          </a:xfrm>
          <a:solidFill>
            <a:srgbClr val="FFFFFF"/>
          </a:solidFill>
          <a:ln/>
        </p:spPr>
      </p:sp>
      <p:sp>
        <p:nvSpPr>
          <p:cNvPr id="2560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3100" y="4681538"/>
            <a:ext cx="5384800" cy="44370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373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9942552-58F4-436B-B08F-1F92ED3681D0}" type="slidenum">
              <a:rPr kumimoji="0" lang="en-GB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altLang="fr-F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96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0963" y="739775"/>
            <a:ext cx="6570662" cy="3697288"/>
          </a:xfrm>
          <a:solidFill>
            <a:srgbClr val="FFFFFF"/>
          </a:solidFill>
          <a:ln/>
        </p:spPr>
      </p:sp>
      <p:sp>
        <p:nvSpPr>
          <p:cNvPr id="297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3100" y="4681538"/>
            <a:ext cx="5384800" cy="44370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888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C716C-9A86-416C-810A-F6AF6FC84D86}" type="datetimeFigureOut">
              <a:rPr lang="fr-BE" smtClean="0"/>
              <a:t>27-07-26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62041-0E23-4097-9020-BD054606879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04979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C716C-9A86-416C-810A-F6AF6FC84D86}" type="datetimeFigureOut">
              <a:rPr lang="fr-BE" smtClean="0"/>
              <a:t>27-07-26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62041-0E23-4097-9020-BD054606879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21657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C716C-9A86-416C-810A-F6AF6FC84D86}" type="datetimeFigureOut">
              <a:rPr lang="fr-BE" smtClean="0"/>
              <a:t>27-07-26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62041-0E23-4097-9020-BD054606879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550052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  <a:endParaRPr lang="fr-B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C2DDDB-5DD9-4585-B2F6-E3597255DDCF}" type="slidenum">
              <a:rPr lang="fr-BE" altLang="fr-FR"/>
              <a:pPr>
                <a:defRPr/>
              </a:pPr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14183621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09DC51-633A-4BD3-88E6-A273601B4309}" type="slidenum">
              <a:rPr lang="fr-BE" altLang="fr-FR"/>
              <a:pPr>
                <a:defRPr/>
              </a:pPr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17521597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FFA3A7-91F6-4911-9117-3E4D73ED17B4}" type="slidenum">
              <a:rPr lang="fr-BE" altLang="fr-FR"/>
              <a:pPr>
                <a:defRPr/>
              </a:pPr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8917486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A1E1A1-C87B-4B40-9BCA-CD43DB761126}" type="slidenum">
              <a:rPr lang="fr-BE" altLang="fr-FR"/>
              <a:pPr>
                <a:defRPr/>
              </a:pPr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16524171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CD04FD-1F00-448F-AB30-21F9D5FCDD5E}" type="slidenum">
              <a:rPr lang="fr-BE" altLang="fr-FR"/>
              <a:pPr>
                <a:defRPr/>
              </a:pPr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42790951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3AF8EE-0F6C-4470-871B-85AA5B328F07}" type="slidenum">
              <a:rPr lang="fr-BE" altLang="fr-FR"/>
              <a:pPr>
                <a:defRPr/>
              </a:pPr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28695898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5EA299-BCEB-4E56-BFFA-C7DF8C560E44}" type="slidenum">
              <a:rPr lang="fr-BE" altLang="fr-FR"/>
              <a:pPr>
                <a:defRPr/>
              </a:pPr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38303745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622101-566B-4445-8913-0636263E5C9B}" type="slidenum">
              <a:rPr lang="fr-BE" altLang="fr-FR"/>
              <a:pPr>
                <a:defRPr/>
              </a:pPr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504128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C716C-9A86-416C-810A-F6AF6FC84D86}" type="datetimeFigureOut">
              <a:rPr lang="fr-BE" smtClean="0"/>
              <a:t>27-07-26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62041-0E23-4097-9020-BD054606879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201242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BE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A7D56D-785F-4212-98C6-BE931AEE9425}" type="slidenum">
              <a:rPr lang="fr-BE" altLang="fr-FR"/>
              <a:pPr>
                <a:defRPr/>
              </a:pPr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20834666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E68A01-8DB7-4662-A356-30AEC96ACC70}" type="slidenum">
              <a:rPr lang="fr-BE" altLang="fr-FR"/>
              <a:pPr>
                <a:defRPr/>
              </a:pPr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35051518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B1B32B-77C5-4438-B18E-E6842130A2E3}" type="slidenum">
              <a:rPr lang="fr-BE" altLang="fr-FR"/>
              <a:pPr>
                <a:defRPr/>
              </a:pPr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400704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C716C-9A86-416C-810A-F6AF6FC84D86}" type="datetimeFigureOut">
              <a:rPr lang="fr-BE" smtClean="0"/>
              <a:t>27-07-26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62041-0E23-4097-9020-BD054606879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31633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C716C-9A86-416C-810A-F6AF6FC84D86}" type="datetimeFigureOut">
              <a:rPr lang="fr-BE" smtClean="0"/>
              <a:t>27-07-26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62041-0E23-4097-9020-BD054606879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57877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C716C-9A86-416C-810A-F6AF6FC84D86}" type="datetimeFigureOut">
              <a:rPr lang="fr-BE" smtClean="0"/>
              <a:t>27-07-26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62041-0E23-4097-9020-BD054606879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0136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C716C-9A86-416C-810A-F6AF6FC84D86}" type="datetimeFigureOut">
              <a:rPr lang="fr-BE" smtClean="0"/>
              <a:t>27-07-26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62041-0E23-4097-9020-BD054606879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29426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C716C-9A86-416C-810A-F6AF6FC84D86}" type="datetimeFigureOut">
              <a:rPr lang="fr-BE" smtClean="0"/>
              <a:t>27-07-26</a:t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62041-0E23-4097-9020-BD054606879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86703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C716C-9A86-416C-810A-F6AF6FC84D86}" type="datetimeFigureOut">
              <a:rPr lang="fr-BE" smtClean="0"/>
              <a:t>27-07-26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62041-0E23-4097-9020-BD054606879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00564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C716C-9A86-416C-810A-F6AF6FC84D86}" type="datetimeFigureOut">
              <a:rPr lang="fr-BE" smtClean="0"/>
              <a:t>27-07-26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62041-0E23-4097-9020-BD054606879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71591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8C716C-9A86-416C-810A-F6AF6FC84D86}" type="datetimeFigureOut">
              <a:rPr lang="fr-BE" smtClean="0"/>
              <a:t>27-07-26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F62041-0E23-4097-9020-BD054606879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25053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fr-FR"/>
              <a:t>Cliquez pour modifier le style du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fr-FR"/>
              <a:t>Cliquez pour modifier les styles du texte du masque</a:t>
            </a:r>
          </a:p>
          <a:p>
            <a:pPr lvl="1"/>
            <a:r>
              <a:rPr lang="fr-BE" altLang="fr-FR"/>
              <a:t>Deuxième niveau</a:t>
            </a:r>
          </a:p>
          <a:p>
            <a:pPr lvl="2"/>
            <a:r>
              <a:rPr lang="fr-BE" altLang="fr-FR"/>
              <a:t>Troisième niveau</a:t>
            </a:r>
          </a:p>
          <a:p>
            <a:pPr lvl="3"/>
            <a:r>
              <a:rPr lang="fr-BE" altLang="fr-FR"/>
              <a:t>Quatrième niveau</a:t>
            </a:r>
          </a:p>
          <a:p>
            <a:pPr lvl="4"/>
            <a:r>
              <a:rPr lang="fr-BE" altLang="fr-FR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49F6D921-5CA2-47A0-BDE9-31FF9C329E63}" type="slidenum">
              <a:rPr lang="fr-BE" altLang="fr-FR"/>
              <a:pPr>
                <a:defRPr/>
              </a:pPr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176421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5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5.xml"/><Relationship Id="rId5" Type="http://schemas.openxmlformats.org/officeDocument/2006/relationships/slide" Target="slide24.xml"/><Relationship Id="rId4" Type="http://schemas.openxmlformats.org/officeDocument/2006/relationships/slide" Target="slide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5" Type="http://schemas.openxmlformats.org/officeDocument/2006/relationships/oleObject" Target="../embeddings/oleObject3.bin"/><Relationship Id="rId4" Type="http://schemas.openxmlformats.org/officeDocument/2006/relationships/image" Target="../media/image9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8.xml"/><Relationship Id="rId4" Type="http://schemas.openxmlformats.org/officeDocument/2006/relationships/slide" Target="slide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5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35.xml"/><Relationship Id="rId5" Type="http://schemas.openxmlformats.org/officeDocument/2006/relationships/slide" Target="slide24.xml"/><Relationship Id="rId4" Type="http://schemas.openxmlformats.org/officeDocument/2006/relationships/slide" Target="slide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didactique.chimie@unamur.be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olecule-shapes_fr.html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5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35.xml"/><Relationship Id="rId5" Type="http://schemas.openxmlformats.org/officeDocument/2006/relationships/slide" Target="slide24.xml"/><Relationship Id="rId4" Type="http://schemas.openxmlformats.org/officeDocument/2006/relationships/slide" Target="slide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5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35.xml"/><Relationship Id="rId5" Type="http://schemas.openxmlformats.org/officeDocument/2006/relationships/slide" Target="slide24.xml"/><Relationship Id="rId4" Type="http://schemas.openxmlformats.org/officeDocument/2006/relationships/slide" Target="slide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5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35.xml"/><Relationship Id="rId5" Type="http://schemas.openxmlformats.org/officeDocument/2006/relationships/slide" Target="slide24.xml"/><Relationship Id="rId4" Type="http://schemas.openxmlformats.org/officeDocument/2006/relationships/slide" Target="slide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5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35.xml"/><Relationship Id="rId5" Type="http://schemas.openxmlformats.org/officeDocument/2006/relationships/slide" Target="slide24.xml"/><Relationship Id="rId4" Type="http://schemas.openxmlformats.org/officeDocument/2006/relationships/slide" Target="slide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5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35.xml"/><Relationship Id="rId5" Type="http://schemas.openxmlformats.org/officeDocument/2006/relationships/slide" Target="slide24.xml"/><Relationship Id="rId4" Type="http://schemas.openxmlformats.org/officeDocument/2006/relationships/slide" Target="slide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66850" y="723900"/>
            <a:ext cx="10020300" cy="5229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fr-BE" sz="2400" b="1" cap="small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Cours 1 :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fr-BE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Matière </a:t>
            </a: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 action="ppaction://hlinksldjump"/>
              </a:rPr>
              <a:t>États de la matière </a:t>
            </a: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 composition des mélanges </a:t>
            </a: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 action="ppaction://hlinksldjump"/>
              </a:rPr>
              <a:t>Structure de la matière </a:t>
            </a: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(notions d'atome, de molécule, d’élément, d'ion)</a:t>
            </a: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Configuration électronique, couche de valence, règle de l'octet, </a:t>
            </a: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 action="ppaction://hlinksldjump"/>
              </a:rPr>
              <a:t>classification périodique</a:t>
            </a: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électronégativité</a:t>
            </a:r>
            <a:endParaRPr lang="fr-BE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5" action="ppaction://hlinksldjump"/>
              </a:rPr>
              <a:t>Liaisons chimiques</a:t>
            </a: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formules moléculaires </a:t>
            </a: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M/X, structure plane, géométrie, étage d’oxydation,</a:t>
            </a:r>
            <a:endParaRPr lang="fr-BE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Définitions des oxydes acides et basiques ainsi que des sels,</a:t>
            </a:r>
            <a:endParaRPr lang="fr-BE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6" action="ppaction://hlinksldjump"/>
              </a:rPr>
              <a:t>Dissociation</a:t>
            </a:r>
            <a:endParaRPr lang="fr-BE" sz="24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BE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Électrolytes forts et faibles</a:t>
            </a:r>
          </a:p>
        </p:txBody>
      </p:sp>
    </p:spTree>
    <p:extLst>
      <p:ext uri="{BB962C8B-B14F-4D97-AF65-F5344CB8AC3E}">
        <p14:creationId xmlns:p14="http://schemas.microsoft.com/office/powerpoint/2010/main" val="16495459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84237" y="6192851"/>
            <a:ext cx="106580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 I.5. B) expérience de la flamme effectuée sur différents éléments.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8983" y="356618"/>
            <a:ext cx="7229947" cy="554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038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9587382" y="6488668"/>
            <a:ext cx="25827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B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Structure de la matière </a:t>
            </a:r>
            <a:endParaRPr lang="fr-BE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203" y="131506"/>
            <a:ext cx="10840761" cy="6250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081048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946775" y="3321627"/>
            <a:ext cx="29308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 I.8. Illustration de la </a:t>
            </a:r>
            <a:r>
              <a:rPr lang="fr-BE" sz="2400" b="1" u="sng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représentation de Lewis </a:t>
            </a:r>
            <a:r>
              <a:rPr lang="fr-BE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 le cas du sodium </a:t>
            </a:r>
          </a:p>
          <a:p>
            <a:pPr algn="ctr"/>
            <a:r>
              <a:rPr lang="fr-BE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(Na, Z = 11, A = 23).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970" y="484095"/>
            <a:ext cx="7987783" cy="5521756"/>
          </a:xfrm>
          <a:prstGeom prst="rect">
            <a:avLst/>
          </a:prstGeom>
        </p:spPr>
      </p:pic>
      <p:sp>
        <p:nvSpPr>
          <p:cNvPr id="4" name="Line 7"/>
          <p:cNvSpPr>
            <a:spLocks noChangeShapeType="1"/>
          </p:cNvSpPr>
          <p:nvPr/>
        </p:nvSpPr>
        <p:spPr bwMode="auto">
          <a:xfrm>
            <a:off x="5448300" y="6381750"/>
            <a:ext cx="5219700" cy="1588"/>
          </a:xfrm>
          <a:prstGeom prst="line">
            <a:avLst/>
          </a:prstGeom>
          <a:noFill/>
          <a:ln w="9360">
            <a:solidFill>
              <a:srgbClr val="3333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B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533042" y="6381750"/>
            <a:ext cx="25827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B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Structure de la matière </a:t>
            </a:r>
            <a:endParaRPr lang="fr-BE" dirty="0"/>
          </a:p>
        </p:txBody>
      </p:sp>
      <p:sp>
        <p:nvSpPr>
          <p:cNvPr id="2" name="Rectangle 1"/>
          <p:cNvSpPr/>
          <p:nvPr/>
        </p:nvSpPr>
        <p:spPr>
          <a:xfrm>
            <a:off x="2177716" y="1365919"/>
            <a:ext cx="6356684" cy="48498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771FC4-485A-8F75-EC44-DABFD1938FBB}"/>
              </a:ext>
            </a:extLst>
          </p:cNvPr>
          <p:cNvSpPr/>
          <p:nvPr/>
        </p:nvSpPr>
        <p:spPr>
          <a:xfrm>
            <a:off x="2787316" y="642257"/>
            <a:ext cx="6356684" cy="15988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22615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6815932" y="6520931"/>
            <a:ext cx="52197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B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8916" name="Picture 4" descr="Dmitri Mendeleev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90650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1491317" y="0"/>
            <a:ext cx="59039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GB" altLang="fr-FR" sz="2800" dirty="0">
                <a:solidFill>
                  <a:srgbClr val="00B050"/>
                </a:solidFill>
                <a:cs typeface="Arial" panose="020B0604020202020204" pitchFamily="34" charset="0"/>
              </a:rPr>
              <a:t>Dimitri Mendeleev (1834-1907)</a:t>
            </a:r>
          </a:p>
        </p:txBody>
      </p:sp>
      <p:sp>
        <p:nvSpPr>
          <p:cNvPr id="38919" name="AutoShape 7"/>
          <p:cNvSpPr>
            <a:spLocks noChangeArrowheads="1"/>
          </p:cNvSpPr>
          <p:nvPr/>
        </p:nvSpPr>
        <p:spPr bwMode="auto">
          <a:xfrm>
            <a:off x="576011" y="4375204"/>
            <a:ext cx="1295400" cy="504825"/>
          </a:xfrm>
          <a:prstGeom prst="rightArrow">
            <a:avLst>
              <a:gd name="adj1" fmla="val 50000"/>
              <a:gd name="adj2" fmla="val 6415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fr-FR" altLang="fr-FR" sz="1800">
              <a:solidFill>
                <a:srgbClr val="000000"/>
              </a:solidFill>
            </a:endParaRPr>
          </a:p>
        </p:txBody>
      </p:sp>
      <p:sp>
        <p:nvSpPr>
          <p:cNvPr id="38920" name="AutoShape 8"/>
          <p:cNvSpPr>
            <a:spLocks noChangeArrowheads="1"/>
          </p:cNvSpPr>
          <p:nvPr/>
        </p:nvSpPr>
        <p:spPr bwMode="auto">
          <a:xfrm rot="5400000">
            <a:off x="2757792" y="621662"/>
            <a:ext cx="457200" cy="403951"/>
          </a:xfrm>
          <a:prstGeom prst="rightArrow">
            <a:avLst>
              <a:gd name="adj1" fmla="val 50000"/>
              <a:gd name="adj2" fmla="val 4638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fr-FR" altLang="fr-FR" sz="1800">
              <a:solidFill>
                <a:srgbClr val="000000"/>
              </a:solidFill>
            </a:endParaRPr>
          </a:p>
        </p:txBody>
      </p:sp>
      <p:sp>
        <p:nvSpPr>
          <p:cNvPr id="38921" name="Text Box 9"/>
          <p:cNvSpPr txBox="1">
            <a:spLocks noChangeArrowheads="1"/>
          </p:cNvSpPr>
          <p:nvPr/>
        </p:nvSpPr>
        <p:spPr bwMode="auto">
          <a:xfrm>
            <a:off x="3188368" y="619100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r-BE" altLang="fr-FR" sz="2400">
                <a:solidFill>
                  <a:srgbClr val="000000"/>
                </a:solidFill>
              </a:rPr>
              <a:t>famille</a:t>
            </a:r>
          </a:p>
        </p:txBody>
      </p:sp>
      <p:sp>
        <p:nvSpPr>
          <p:cNvPr id="38922" name="Text Box 10"/>
          <p:cNvSpPr txBox="1">
            <a:spLocks noChangeArrowheads="1"/>
          </p:cNvSpPr>
          <p:nvPr/>
        </p:nvSpPr>
        <p:spPr bwMode="auto">
          <a:xfrm>
            <a:off x="287992" y="3918004"/>
            <a:ext cx="1203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r-BE" altLang="fr-FR" sz="2400" dirty="0">
                <a:solidFill>
                  <a:srgbClr val="000000"/>
                </a:solidFill>
              </a:rPr>
              <a:t>période</a:t>
            </a:r>
          </a:p>
        </p:txBody>
      </p:sp>
      <p:sp>
        <p:nvSpPr>
          <p:cNvPr id="2" name="Rectangle 1"/>
          <p:cNvSpPr/>
          <p:nvPr/>
        </p:nvSpPr>
        <p:spPr>
          <a:xfrm>
            <a:off x="9557946" y="6520931"/>
            <a:ext cx="26340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B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classification périodique</a:t>
            </a:r>
            <a:endParaRPr lang="fr-B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1CC6D8-F5E8-4E6D-5757-C00FFFFAA9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1053" y="1186447"/>
            <a:ext cx="9518582" cy="5210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66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Line 1"/>
          <p:cNvSpPr>
            <a:spLocks noChangeShapeType="1"/>
          </p:cNvSpPr>
          <p:nvPr/>
        </p:nvSpPr>
        <p:spPr bwMode="auto">
          <a:xfrm>
            <a:off x="5448300" y="6381750"/>
            <a:ext cx="5219700" cy="1588"/>
          </a:xfrm>
          <a:prstGeom prst="line">
            <a:avLst/>
          </a:prstGeom>
          <a:noFill/>
          <a:ln w="9360">
            <a:solidFill>
              <a:srgbClr val="3333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B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4580" name="Rectangle 3"/>
          <p:cNvSpPr>
            <a:spLocks noChangeArrowheads="1"/>
          </p:cNvSpPr>
          <p:nvPr/>
        </p:nvSpPr>
        <p:spPr bwMode="auto">
          <a:xfrm>
            <a:off x="1924050" y="333376"/>
            <a:ext cx="3817368" cy="525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333399"/>
              </a:buClr>
              <a:buNone/>
            </a:pPr>
            <a:r>
              <a:rPr lang="en-GB" altLang="fr-FR" sz="2800" b="1" i="1">
                <a:solidFill>
                  <a:srgbClr val="333399"/>
                </a:solidFill>
                <a:cs typeface="Arial" panose="020B0604020202020204" pitchFamily="34" charset="0"/>
              </a:rPr>
              <a:t>Formation de cations</a:t>
            </a:r>
          </a:p>
        </p:txBody>
      </p:sp>
      <p:sp>
        <p:nvSpPr>
          <p:cNvPr id="24582" name="Rectangle 5"/>
          <p:cNvSpPr>
            <a:spLocks noChangeArrowheads="1"/>
          </p:cNvSpPr>
          <p:nvPr/>
        </p:nvSpPr>
        <p:spPr bwMode="auto">
          <a:xfrm>
            <a:off x="2711450" y="1268413"/>
            <a:ext cx="122555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457200" indent="-457200">
              <a:spcBef>
                <a:spcPct val="20000"/>
              </a:spcBef>
              <a:buChar char="•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GB" altLang="fr-FR" sz="2800">
                <a:solidFill>
                  <a:srgbClr val="000000"/>
                </a:solidFill>
                <a:cs typeface="Arial" panose="020B0604020202020204" pitchFamily="34" charset="0"/>
              </a:rPr>
              <a:t>Na</a:t>
            </a:r>
            <a:r>
              <a:rPr lang="en-GB" altLang="fr-FR" sz="2800" baseline="30000">
                <a:solidFill>
                  <a:srgbClr val="000000"/>
                </a:solidFill>
                <a:cs typeface="Arial" panose="020B0604020202020204" pitchFamily="34" charset="0"/>
              </a:rPr>
              <a:t>+</a:t>
            </a:r>
          </a:p>
        </p:txBody>
      </p:sp>
      <p:graphicFrame>
        <p:nvGraphicFramePr>
          <p:cNvPr id="24583" name="Object 2"/>
          <p:cNvGraphicFramePr>
            <a:graphicFrameLocks noChangeAspect="1"/>
          </p:cNvGraphicFramePr>
          <p:nvPr/>
        </p:nvGraphicFramePr>
        <p:xfrm>
          <a:off x="2424113" y="1222375"/>
          <a:ext cx="379412" cy="61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139690" imgH="228593" progId="">
                  <p:embed/>
                </p:oleObj>
              </mc:Choice>
              <mc:Fallback>
                <p:oleObj r:id="rId3" imgW="139690" imgH="228593" progId="">
                  <p:embed/>
                  <p:pic>
                    <p:nvPicPr>
                      <p:cNvPr id="2458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4113" y="1222375"/>
                        <a:ext cx="379412" cy="615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4" name="Line 7"/>
          <p:cNvSpPr>
            <a:spLocks noChangeShapeType="1"/>
          </p:cNvSpPr>
          <p:nvPr/>
        </p:nvSpPr>
        <p:spPr bwMode="auto">
          <a:xfrm flipV="1">
            <a:off x="6599239" y="1555750"/>
            <a:ext cx="1587" cy="4611688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B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4585" name="Line 8"/>
          <p:cNvSpPr>
            <a:spLocks noChangeShapeType="1"/>
          </p:cNvSpPr>
          <p:nvPr/>
        </p:nvSpPr>
        <p:spPr bwMode="auto">
          <a:xfrm>
            <a:off x="6383338" y="5949950"/>
            <a:ext cx="1511300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B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4586" name="Line 9"/>
          <p:cNvSpPr>
            <a:spLocks noChangeShapeType="1"/>
          </p:cNvSpPr>
          <p:nvPr/>
        </p:nvSpPr>
        <p:spPr bwMode="auto">
          <a:xfrm>
            <a:off x="6383339" y="2852739"/>
            <a:ext cx="1512887" cy="15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B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4587" name="Line 10"/>
          <p:cNvSpPr>
            <a:spLocks noChangeShapeType="1"/>
          </p:cNvSpPr>
          <p:nvPr/>
        </p:nvSpPr>
        <p:spPr bwMode="auto">
          <a:xfrm>
            <a:off x="6383339" y="2060575"/>
            <a:ext cx="1512887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B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4588" name="Text Box 11"/>
          <p:cNvSpPr txBox="1">
            <a:spLocks noChangeArrowheads="1"/>
          </p:cNvSpPr>
          <p:nvPr/>
        </p:nvSpPr>
        <p:spPr bwMode="auto">
          <a:xfrm>
            <a:off x="5521326" y="5732463"/>
            <a:ext cx="6969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GB" altLang="fr-FR" sz="1800">
                <a:solidFill>
                  <a:srgbClr val="000000"/>
                </a:solidFill>
              </a:rPr>
              <a:t>n = 1</a:t>
            </a:r>
          </a:p>
        </p:txBody>
      </p:sp>
      <p:sp>
        <p:nvSpPr>
          <p:cNvPr id="24589" name="Text Box 12"/>
          <p:cNvSpPr txBox="1">
            <a:spLocks noChangeArrowheads="1"/>
          </p:cNvSpPr>
          <p:nvPr/>
        </p:nvSpPr>
        <p:spPr bwMode="auto">
          <a:xfrm>
            <a:off x="5521326" y="2708275"/>
            <a:ext cx="6969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GB" altLang="fr-FR" sz="1800">
                <a:solidFill>
                  <a:srgbClr val="000000"/>
                </a:solidFill>
              </a:rPr>
              <a:t>n = 2</a:t>
            </a:r>
          </a:p>
        </p:txBody>
      </p:sp>
      <p:sp>
        <p:nvSpPr>
          <p:cNvPr id="24590" name="Text Box 13"/>
          <p:cNvSpPr txBox="1">
            <a:spLocks noChangeArrowheads="1"/>
          </p:cNvSpPr>
          <p:nvPr/>
        </p:nvSpPr>
        <p:spPr bwMode="auto">
          <a:xfrm>
            <a:off x="5521326" y="1916113"/>
            <a:ext cx="6969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GB" altLang="fr-FR" sz="1800">
                <a:solidFill>
                  <a:srgbClr val="000000"/>
                </a:solidFill>
              </a:rPr>
              <a:t>n = 3</a:t>
            </a:r>
          </a:p>
        </p:txBody>
      </p:sp>
      <p:sp>
        <p:nvSpPr>
          <p:cNvPr id="24591" name="Rectangle 14"/>
          <p:cNvSpPr>
            <a:spLocks noChangeArrowheads="1"/>
          </p:cNvSpPr>
          <p:nvPr/>
        </p:nvSpPr>
        <p:spPr bwMode="auto">
          <a:xfrm>
            <a:off x="8040688" y="5659439"/>
            <a:ext cx="576262" cy="504825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fr-FR" altLang="fr-FR" sz="1800">
              <a:solidFill>
                <a:srgbClr val="000000"/>
              </a:solidFill>
            </a:endParaRPr>
          </a:p>
        </p:txBody>
      </p:sp>
      <p:sp>
        <p:nvSpPr>
          <p:cNvPr id="24592" name="Rectangle 15"/>
          <p:cNvSpPr>
            <a:spLocks noChangeArrowheads="1"/>
          </p:cNvSpPr>
          <p:nvPr/>
        </p:nvSpPr>
        <p:spPr bwMode="auto">
          <a:xfrm>
            <a:off x="7942263" y="2636839"/>
            <a:ext cx="576262" cy="504825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fr-FR" altLang="fr-FR" sz="1800">
              <a:solidFill>
                <a:srgbClr val="000000"/>
              </a:solidFill>
            </a:endParaRPr>
          </a:p>
        </p:txBody>
      </p:sp>
      <p:sp>
        <p:nvSpPr>
          <p:cNvPr id="24593" name="Rectangle 16"/>
          <p:cNvSpPr>
            <a:spLocks noChangeArrowheads="1"/>
          </p:cNvSpPr>
          <p:nvPr/>
        </p:nvSpPr>
        <p:spPr bwMode="auto">
          <a:xfrm>
            <a:off x="8591551" y="2636839"/>
            <a:ext cx="576263" cy="504825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fr-FR" altLang="fr-FR" sz="1800">
              <a:solidFill>
                <a:srgbClr val="000000"/>
              </a:solidFill>
            </a:endParaRPr>
          </a:p>
        </p:txBody>
      </p:sp>
      <p:sp>
        <p:nvSpPr>
          <p:cNvPr id="24594" name="Rectangle 17"/>
          <p:cNvSpPr>
            <a:spLocks noChangeArrowheads="1"/>
          </p:cNvSpPr>
          <p:nvPr/>
        </p:nvSpPr>
        <p:spPr bwMode="auto">
          <a:xfrm>
            <a:off x="9247188" y="2636839"/>
            <a:ext cx="576262" cy="504825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fr-FR" altLang="fr-FR" sz="1800">
              <a:solidFill>
                <a:srgbClr val="000000"/>
              </a:solidFill>
            </a:endParaRPr>
          </a:p>
        </p:txBody>
      </p:sp>
      <p:sp>
        <p:nvSpPr>
          <p:cNvPr id="24595" name="Rectangle 18"/>
          <p:cNvSpPr>
            <a:spLocks noChangeArrowheads="1"/>
          </p:cNvSpPr>
          <p:nvPr/>
        </p:nvSpPr>
        <p:spPr bwMode="auto">
          <a:xfrm>
            <a:off x="9896476" y="2636839"/>
            <a:ext cx="576263" cy="504825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fr-FR" altLang="fr-FR" sz="1800">
              <a:solidFill>
                <a:srgbClr val="000000"/>
              </a:solidFill>
            </a:endParaRPr>
          </a:p>
        </p:txBody>
      </p:sp>
      <p:sp>
        <p:nvSpPr>
          <p:cNvPr id="24596" name="Rectangle 19"/>
          <p:cNvSpPr>
            <a:spLocks noChangeArrowheads="1"/>
          </p:cNvSpPr>
          <p:nvPr/>
        </p:nvSpPr>
        <p:spPr bwMode="auto">
          <a:xfrm>
            <a:off x="5881688" y="1123950"/>
            <a:ext cx="61595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GB" altLang="fr-FR" sz="2800" i="1">
                <a:solidFill>
                  <a:srgbClr val="000000"/>
                </a:solidFill>
                <a:cs typeface="Arial" panose="020B0604020202020204" pitchFamily="34" charset="0"/>
              </a:rPr>
              <a:t>En</a:t>
            </a:r>
          </a:p>
        </p:txBody>
      </p:sp>
      <p:sp>
        <p:nvSpPr>
          <p:cNvPr id="24597" name="AutoShape 20"/>
          <p:cNvSpPr>
            <a:spLocks noChangeArrowheads="1"/>
          </p:cNvSpPr>
          <p:nvPr/>
        </p:nvSpPr>
        <p:spPr bwMode="auto">
          <a:xfrm rot="2760000">
            <a:off x="8043069" y="5768182"/>
            <a:ext cx="287338" cy="288925"/>
          </a:xfrm>
          <a:prstGeom prst="star4">
            <a:avLst>
              <a:gd name="adj" fmla="val 12500"/>
            </a:avLst>
          </a:prstGeom>
          <a:solidFill>
            <a:srgbClr val="333399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fr-FR" altLang="fr-FR" sz="1800">
              <a:solidFill>
                <a:srgbClr val="000000"/>
              </a:solidFill>
            </a:endParaRPr>
          </a:p>
        </p:txBody>
      </p:sp>
      <p:sp>
        <p:nvSpPr>
          <p:cNvPr id="24598" name="AutoShape 21"/>
          <p:cNvSpPr>
            <a:spLocks noChangeArrowheads="1"/>
          </p:cNvSpPr>
          <p:nvPr/>
        </p:nvSpPr>
        <p:spPr bwMode="auto">
          <a:xfrm rot="2760000">
            <a:off x="8328819" y="5768182"/>
            <a:ext cx="287338" cy="288925"/>
          </a:xfrm>
          <a:prstGeom prst="star4">
            <a:avLst>
              <a:gd name="adj" fmla="val 12500"/>
            </a:avLst>
          </a:prstGeom>
          <a:solidFill>
            <a:srgbClr val="333399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fr-FR" altLang="fr-FR" sz="1800">
              <a:solidFill>
                <a:srgbClr val="000000"/>
              </a:solidFill>
            </a:endParaRPr>
          </a:p>
        </p:txBody>
      </p:sp>
      <p:sp>
        <p:nvSpPr>
          <p:cNvPr id="24599" name="AutoShape 22"/>
          <p:cNvSpPr>
            <a:spLocks noChangeArrowheads="1"/>
          </p:cNvSpPr>
          <p:nvPr/>
        </p:nvSpPr>
        <p:spPr bwMode="auto">
          <a:xfrm rot="2760000">
            <a:off x="7970045" y="2778920"/>
            <a:ext cx="287337" cy="288925"/>
          </a:xfrm>
          <a:prstGeom prst="star4">
            <a:avLst>
              <a:gd name="adj" fmla="val 12500"/>
            </a:avLst>
          </a:prstGeom>
          <a:solidFill>
            <a:srgbClr val="333399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fr-FR" altLang="fr-FR" sz="1800">
              <a:solidFill>
                <a:srgbClr val="000000"/>
              </a:solidFill>
            </a:endParaRPr>
          </a:p>
        </p:txBody>
      </p:sp>
      <p:sp>
        <p:nvSpPr>
          <p:cNvPr id="24600" name="AutoShape 23"/>
          <p:cNvSpPr>
            <a:spLocks noChangeArrowheads="1"/>
          </p:cNvSpPr>
          <p:nvPr/>
        </p:nvSpPr>
        <p:spPr bwMode="auto">
          <a:xfrm rot="2760000">
            <a:off x="8233570" y="2778920"/>
            <a:ext cx="287337" cy="288925"/>
          </a:xfrm>
          <a:prstGeom prst="star4">
            <a:avLst>
              <a:gd name="adj" fmla="val 12500"/>
            </a:avLst>
          </a:prstGeom>
          <a:solidFill>
            <a:srgbClr val="333399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fr-FR" altLang="fr-FR" sz="1800">
              <a:solidFill>
                <a:srgbClr val="000000"/>
              </a:solidFill>
            </a:endParaRPr>
          </a:p>
        </p:txBody>
      </p:sp>
      <p:sp>
        <p:nvSpPr>
          <p:cNvPr id="24601" name="AutoShape 24"/>
          <p:cNvSpPr>
            <a:spLocks noChangeArrowheads="1"/>
          </p:cNvSpPr>
          <p:nvPr/>
        </p:nvSpPr>
        <p:spPr bwMode="auto">
          <a:xfrm rot="2760000">
            <a:off x="8639970" y="2778920"/>
            <a:ext cx="287337" cy="288925"/>
          </a:xfrm>
          <a:prstGeom prst="star4">
            <a:avLst>
              <a:gd name="adj" fmla="val 12500"/>
            </a:avLst>
          </a:prstGeom>
          <a:solidFill>
            <a:srgbClr val="333399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fr-FR" altLang="fr-FR" sz="1800">
              <a:solidFill>
                <a:srgbClr val="000000"/>
              </a:solidFill>
            </a:endParaRPr>
          </a:p>
        </p:txBody>
      </p:sp>
      <p:sp>
        <p:nvSpPr>
          <p:cNvPr id="24602" name="AutoShape 25"/>
          <p:cNvSpPr>
            <a:spLocks noChangeArrowheads="1"/>
          </p:cNvSpPr>
          <p:nvPr/>
        </p:nvSpPr>
        <p:spPr bwMode="auto">
          <a:xfrm rot="2760000">
            <a:off x="8903495" y="2778920"/>
            <a:ext cx="287337" cy="288925"/>
          </a:xfrm>
          <a:prstGeom prst="star4">
            <a:avLst>
              <a:gd name="adj" fmla="val 12500"/>
            </a:avLst>
          </a:prstGeom>
          <a:solidFill>
            <a:srgbClr val="333399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fr-FR" altLang="fr-FR" sz="1800">
              <a:solidFill>
                <a:srgbClr val="000000"/>
              </a:solidFill>
            </a:endParaRPr>
          </a:p>
        </p:txBody>
      </p:sp>
      <p:sp>
        <p:nvSpPr>
          <p:cNvPr id="24603" name="AutoShape 26"/>
          <p:cNvSpPr>
            <a:spLocks noChangeArrowheads="1"/>
          </p:cNvSpPr>
          <p:nvPr/>
        </p:nvSpPr>
        <p:spPr bwMode="auto">
          <a:xfrm rot="2760000">
            <a:off x="9267033" y="2778920"/>
            <a:ext cx="287337" cy="288925"/>
          </a:xfrm>
          <a:prstGeom prst="star4">
            <a:avLst>
              <a:gd name="adj" fmla="val 12500"/>
            </a:avLst>
          </a:prstGeom>
          <a:solidFill>
            <a:srgbClr val="333399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fr-FR" altLang="fr-FR" sz="1800">
              <a:solidFill>
                <a:srgbClr val="000000"/>
              </a:solidFill>
            </a:endParaRPr>
          </a:p>
        </p:txBody>
      </p:sp>
      <p:sp>
        <p:nvSpPr>
          <p:cNvPr id="24604" name="AutoShape 27"/>
          <p:cNvSpPr>
            <a:spLocks noChangeArrowheads="1"/>
          </p:cNvSpPr>
          <p:nvPr/>
        </p:nvSpPr>
        <p:spPr bwMode="auto">
          <a:xfrm rot="2760000">
            <a:off x="9530558" y="2778920"/>
            <a:ext cx="287337" cy="288925"/>
          </a:xfrm>
          <a:prstGeom prst="star4">
            <a:avLst>
              <a:gd name="adj" fmla="val 12500"/>
            </a:avLst>
          </a:prstGeom>
          <a:solidFill>
            <a:srgbClr val="333399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fr-FR" altLang="fr-FR" sz="1800">
              <a:solidFill>
                <a:srgbClr val="000000"/>
              </a:solidFill>
            </a:endParaRPr>
          </a:p>
        </p:txBody>
      </p:sp>
      <p:sp>
        <p:nvSpPr>
          <p:cNvPr id="24605" name="AutoShape 28"/>
          <p:cNvSpPr>
            <a:spLocks noChangeArrowheads="1"/>
          </p:cNvSpPr>
          <p:nvPr/>
        </p:nvSpPr>
        <p:spPr bwMode="auto">
          <a:xfrm rot="2760000">
            <a:off x="9936958" y="2778920"/>
            <a:ext cx="287337" cy="288925"/>
          </a:xfrm>
          <a:prstGeom prst="star4">
            <a:avLst>
              <a:gd name="adj" fmla="val 12500"/>
            </a:avLst>
          </a:prstGeom>
          <a:solidFill>
            <a:srgbClr val="333399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fr-FR" altLang="fr-FR" sz="1800">
              <a:solidFill>
                <a:srgbClr val="000000"/>
              </a:solidFill>
            </a:endParaRPr>
          </a:p>
        </p:txBody>
      </p:sp>
      <p:sp>
        <p:nvSpPr>
          <p:cNvPr id="24606" name="AutoShape 29"/>
          <p:cNvSpPr>
            <a:spLocks noChangeArrowheads="1"/>
          </p:cNvSpPr>
          <p:nvPr/>
        </p:nvSpPr>
        <p:spPr bwMode="auto">
          <a:xfrm rot="2760000">
            <a:off x="10200483" y="2778920"/>
            <a:ext cx="287337" cy="288925"/>
          </a:xfrm>
          <a:prstGeom prst="star4">
            <a:avLst>
              <a:gd name="adj" fmla="val 12500"/>
            </a:avLst>
          </a:prstGeom>
          <a:solidFill>
            <a:srgbClr val="333399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fr-FR" altLang="fr-FR" sz="1800">
              <a:solidFill>
                <a:srgbClr val="000000"/>
              </a:solidFill>
            </a:endParaRPr>
          </a:p>
        </p:txBody>
      </p:sp>
      <p:sp>
        <p:nvSpPr>
          <p:cNvPr id="24607" name="Rectangle 30"/>
          <p:cNvSpPr>
            <a:spLocks noChangeArrowheads="1"/>
          </p:cNvSpPr>
          <p:nvPr/>
        </p:nvSpPr>
        <p:spPr bwMode="auto">
          <a:xfrm>
            <a:off x="7967663" y="1771651"/>
            <a:ext cx="576262" cy="504825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fr-FR" altLang="fr-FR" sz="1800">
              <a:solidFill>
                <a:srgbClr val="000000"/>
              </a:solidFill>
            </a:endParaRPr>
          </a:p>
        </p:txBody>
      </p:sp>
      <p:sp>
        <p:nvSpPr>
          <p:cNvPr id="24608" name="AutoShape 31"/>
          <p:cNvSpPr>
            <a:spLocks noChangeArrowheads="1"/>
          </p:cNvSpPr>
          <p:nvPr/>
        </p:nvSpPr>
        <p:spPr bwMode="auto">
          <a:xfrm rot="2760000">
            <a:off x="7970045" y="1880395"/>
            <a:ext cx="287337" cy="288925"/>
          </a:xfrm>
          <a:prstGeom prst="star4">
            <a:avLst>
              <a:gd name="adj" fmla="val 12500"/>
            </a:avLst>
          </a:prstGeom>
          <a:solidFill>
            <a:srgbClr val="333399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fr-FR" altLang="fr-FR" sz="1800">
              <a:solidFill>
                <a:srgbClr val="000000"/>
              </a:solidFill>
            </a:endParaRPr>
          </a:p>
        </p:txBody>
      </p:sp>
      <p:sp>
        <p:nvSpPr>
          <p:cNvPr id="24609" name="Line 32"/>
          <p:cNvSpPr>
            <a:spLocks noChangeShapeType="1"/>
          </p:cNvSpPr>
          <p:nvPr/>
        </p:nvSpPr>
        <p:spPr bwMode="auto">
          <a:xfrm flipV="1">
            <a:off x="7391400" y="1266825"/>
            <a:ext cx="2160588" cy="1155700"/>
          </a:xfrm>
          <a:prstGeom prst="line">
            <a:avLst/>
          </a:prstGeom>
          <a:noFill/>
          <a:ln w="2844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B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4610" name="Line 33"/>
          <p:cNvSpPr>
            <a:spLocks noChangeShapeType="1"/>
          </p:cNvSpPr>
          <p:nvPr/>
        </p:nvSpPr>
        <p:spPr bwMode="auto">
          <a:xfrm>
            <a:off x="7032626" y="1484313"/>
            <a:ext cx="2017713" cy="1008062"/>
          </a:xfrm>
          <a:prstGeom prst="line">
            <a:avLst/>
          </a:prstGeom>
          <a:noFill/>
          <a:ln w="2844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B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9533042" y="6381750"/>
            <a:ext cx="25827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B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Structure de la matière </a:t>
            </a:r>
            <a:endParaRPr lang="fr-BE" dirty="0"/>
          </a:p>
        </p:txBody>
      </p:sp>
      <p:sp>
        <p:nvSpPr>
          <p:cNvPr id="36" name="Rectangle 3"/>
          <p:cNvSpPr>
            <a:spLocks noChangeArrowheads="1"/>
          </p:cNvSpPr>
          <p:nvPr/>
        </p:nvSpPr>
        <p:spPr bwMode="auto">
          <a:xfrm>
            <a:off x="1260994" y="2260452"/>
            <a:ext cx="4249738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457200" indent="-457200">
              <a:spcBef>
                <a:spcPct val="20000"/>
              </a:spcBef>
              <a:buChar char="•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333399"/>
              </a:buClr>
              <a:buNone/>
            </a:pPr>
            <a:r>
              <a:rPr lang="en-GB" altLang="fr-FR" sz="2400" dirty="0">
                <a:solidFill>
                  <a:srgbClr val="333399"/>
                </a:solidFill>
                <a:cs typeface="Arial" panose="020B0604020202020204" pitchFamily="34" charset="0"/>
              </a:rPr>
              <a:t>(Z) N</a:t>
            </a:r>
            <a:r>
              <a:rPr lang="en-GB" altLang="fr-FR" sz="2400" baseline="-25000" dirty="0">
                <a:solidFill>
                  <a:srgbClr val="333399"/>
                </a:solidFill>
                <a:cs typeface="Arial" panose="020B0604020202020204" pitchFamily="34" charset="0"/>
              </a:rPr>
              <a:t>p</a:t>
            </a:r>
            <a:r>
              <a:rPr lang="en-GB" altLang="fr-FR" sz="2400" dirty="0">
                <a:solidFill>
                  <a:srgbClr val="333399"/>
                </a:solidFill>
                <a:cs typeface="Arial" panose="020B0604020202020204" pitchFamily="34" charset="0"/>
              </a:rPr>
              <a:t> (= N</a:t>
            </a:r>
            <a:r>
              <a:rPr lang="en-GB" altLang="fr-FR" sz="2400" baseline="-25000" dirty="0">
                <a:solidFill>
                  <a:srgbClr val="333399"/>
                </a:solidFill>
                <a:cs typeface="Arial" panose="020B0604020202020204" pitchFamily="34" charset="0"/>
              </a:rPr>
              <a:t>e</a:t>
            </a:r>
            <a:r>
              <a:rPr lang="en-GB" altLang="fr-FR" sz="2400" dirty="0">
                <a:solidFill>
                  <a:srgbClr val="333399"/>
                </a:solidFill>
                <a:cs typeface="Arial" panose="020B0604020202020204" pitchFamily="34" charset="0"/>
              </a:rPr>
              <a:t> ) = 11</a:t>
            </a:r>
          </a:p>
        </p:txBody>
      </p:sp>
      <p:sp>
        <p:nvSpPr>
          <p:cNvPr id="37" name="Line 4"/>
          <p:cNvSpPr>
            <a:spLocks noChangeShapeType="1"/>
          </p:cNvSpPr>
          <p:nvPr/>
        </p:nvSpPr>
        <p:spPr bwMode="auto">
          <a:xfrm>
            <a:off x="842964" y="5037077"/>
            <a:ext cx="792163" cy="1588"/>
          </a:xfrm>
          <a:prstGeom prst="line">
            <a:avLst/>
          </a:prstGeom>
          <a:noFill/>
          <a:ln w="9360">
            <a:solidFill>
              <a:srgbClr val="333399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B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auto">
          <a:xfrm>
            <a:off x="122238" y="4748152"/>
            <a:ext cx="575945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457200" indent="-457200">
              <a:spcBef>
                <a:spcPct val="20000"/>
              </a:spcBef>
              <a:buChar char="•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333399"/>
              </a:buClr>
              <a:buNone/>
            </a:pPr>
            <a:r>
              <a:rPr lang="en-GB" altLang="fr-FR" sz="2800" dirty="0">
                <a:solidFill>
                  <a:srgbClr val="333399"/>
                </a:solidFill>
                <a:cs typeface="Arial" panose="020B0604020202020204" pitchFamily="34" charset="0"/>
              </a:rPr>
              <a:t>Na             </a:t>
            </a:r>
            <a:r>
              <a:rPr lang="en-GB" altLang="fr-FR" sz="2800" dirty="0" err="1">
                <a:solidFill>
                  <a:srgbClr val="333399"/>
                </a:solidFill>
                <a:cs typeface="Arial" panose="020B0604020202020204" pitchFamily="34" charset="0"/>
              </a:rPr>
              <a:t>Na</a:t>
            </a:r>
            <a:r>
              <a:rPr lang="en-GB" altLang="fr-FR" sz="2800" baseline="30000" dirty="0">
                <a:solidFill>
                  <a:srgbClr val="333399"/>
                </a:solidFill>
                <a:cs typeface="Arial" panose="020B0604020202020204" pitchFamily="34" charset="0"/>
              </a:rPr>
              <a:t>+</a:t>
            </a:r>
            <a:r>
              <a:rPr lang="en-GB" altLang="fr-FR" sz="2800" dirty="0">
                <a:solidFill>
                  <a:srgbClr val="333399"/>
                </a:solidFill>
                <a:cs typeface="Arial" panose="020B0604020202020204" pitchFamily="34" charset="0"/>
              </a:rPr>
              <a:t> + 1e</a:t>
            </a:r>
            <a:r>
              <a:rPr lang="en-GB" altLang="fr-FR" sz="2800" baseline="30000" dirty="0">
                <a:solidFill>
                  <a:srgbClr val="333399"/>
                </a:solidFill>
                <a:cs typeface="Arial" panose="020B0604020202020204" pitchFamily="34" charset="0"/>
              </a:rPr>
              <a:t>-</a:t>
            </a:r>
            <a:r>
              <a:rPr lang="en-GB" altLang="fr-FR" sz="2800" dirty="0">
                <a:solidFill>
                  <a:srgbClr val="333399"/>
                </a:solidFill>
                <a:cs typeface="Arial" panose="020B0604020202020204" pitchFamily="34" charset="0"/>
              </a:rPr>
              <a:t>     (CATION)</a:t>
            </a:r>
          </a:p>
        </p:txBody>
      </p:sp>
    </p:spTree>
    <p:extLst>
      <p:ext uri="{BB962C8B-B14F-4D97-AF65-F5344CB8AC3E}">
        <p14:creationId xmlns:p14="http://schemas.microsoft.com/office/powerpoint/2010/main" val="1160992069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Line 1"/>
          <p:cNvSpPr>
            <a:spLocks noChangeShapeType="1"/>
          </p:cNvSpPr>
          <p:nvPr/>
        </p:nvSpPr>
        <p:spPr bwMode="auto">
          <a:xfrm>
            <a:off x="5448300" y="6381750"/>
            <a:ext cx="5219700" cy="1588"/>
          </a:xfrm>
          <a:prstGeom prst="line">
            <a:avLst/>
          </a:prstGeom>
          <a:noFill/>
          <a:ln w="9360">
            <a:solidFill>
              <a:srgbClr val="3333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B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8675" name="Rectangle 2"/>
          <p:cNvSpPr>
            <a:spLocks noChangeArrowheads="1"/>
          </p:cNvSpPr>
          <p:nvPr/>
        </p:nvSpPr>
        <p:spPr bwMode="auto">
          <a:xfrm>
            <a:off x="2495551" y="1052513"/>
            <a:ext cx="360363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457200" indent="-457200">
              <a:spcBef>
                <a:spcPct val="20000"/>
              </a:spcBef>
              <a:buChar char="•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GB" altLang="fr-FR" sz="2800">
                <a:solidFill>
                  <a:srgbClr val="000000"/>
                </a:solidFill>
                <a:cs typeface="Arial" panose="020B0604020202020204" pitchFamily="34" charset="0"/>
              </a:rPr>
              <a:t>F</a:t>
            </a:r>
          </a:p>
        </p:txBody>
      </p:sp>
      <p:graphicFrame>
        <p:nvGraphicFramePr>
          <p:cNvPr id="28676" name="Object 2"/>
          <p:cNvGraphicFramePr>
            <a:graphicFrameLocks noChangeAspect="1"/>
          </p:cNvGraphicFramePr>
          <p:nvPr/>
        </p:nvGraphicFramePr>
        <p:xfrm>
          <a:off x="2224089" y="1036639"/>
          <a:ext cx="344487" cy="649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126870" imgH="241048" progId="">
                  <p:embed/>
                </p:oleObj>
              </mc:Choice>
              <mc:Fallback>
                <p:oleObj r:id="rId3" imgW="126870" imgH="241048" progId="">
                  <p:embed/>
                  <p:pic>
                    <p:nvPicPr>
                      <p:cNvPr id="2867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4089" y="1036639"/>
                        <a:ext cx="344487" cy="649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8" name="Rectangle 5"/>
          <p:cNvSpPr>
            <a:spLocks noChangeArrowheads="1"/>
          </p:cNvSpPr>
          <p:nvPr/>
        </p:nvSpPr>
        <p:spPr bwMode="auto">
          <a:xfrm>
            <a:off x="1997075" y="260351"/>
            <a:ext cx="3516004" cy="525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333399"/>
              </a:buClr>
              <a:buNone/>
            </a:pPr>
            <a:r>
              <a:rPr lang="en-GB" altLang="fr-FR" sz="2800" b="1" i="1">
                <a:solidFill>
                  <a:srgbClr val="333399"/>
                </a:solidFill>
                <a:cs typeface="Arial" panose="020B0604020202020204" pitchFamily="34" charset="0"/>
              </a:rPr>
              <a:t>Formation d’anions</a:t>
            </a:r>
          </a:p>
        </p:txBody>
      </p:sp>
      <p:sp>
        <p:nvSpPr>
          <p:cNvPr id="28680" name="Rectangle 7"/>
          <p:cNvSpPr>
            <a:spLocks noChangeArrowheads="1"/>
          </p:cNvSpPr>
          <p:nvPr/>
        </p:nvSpPr>
        <p:spPr bwMode="auto">
          <a:xfrm>
            <a:off x="1847850" y="1844675"/>
            <a:ext cx="4249738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457200" indent="-457200">
              <a:spcBef>
                <a:spcPct val="20000"/>
              </a:spcBef>
              <a:buChar char="•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333399"/>
              </a:buClr>
              <a:buNone/>
            </a:pPr>
            <a:r>
              <a:rPr lang="en-GB" altLang="fr-FR" sz="2400">
                <a:solidFill>
                  <a:srgbClr val="333399"/>
                </a:solidFill>
                <a:cs typeface="Arial" panose="020B0604020202020204" pitchFamily="34" charset="0"/>
              </a:rPr>
              <a:t>(Z) N</a:t>
            </a:r>
            <a:r>
              <a:rPr lang="en-GB" altLang="fr-FR" sz="2400" baseline="-25000">
                <a:solidFill>
                  <a:srgbClr val="333399"/>
                </a:solidFill>
                <a:cs typeface="Arial" panose="020B0604020202020204" pitchFamily="34" charset="0"/>
              </a:rPr>
              <a:t>p</a:t>
            </a:r>
            <a:r>
              <a:rPr lang="en-GB" altLang="fr-FR" sz="2400">
                <a:solidFill>
                  <a:srgbClr val="333399"/>
                </a:solidFill>
                <a:cs typeface="Arial" panose="020B0604020202020204" pitchFamily="34" charset="0"/>
              </a:rPr>
              <a:t> (= N</a:t>
            </a:r>
            <a:r>
              <a:rPr lang="en-GB" altLang="fr-FR" sz="2400" baseline="-25000">
                <a:solidFill>
                  <a:srgbClr val="333399"/>
                </a:solidFill>
                <a:cs typeface="Arial" panose="020B0604020202020204" pitchFamily="34" charset="0"/>
              </a:rPr>
              <a:t>e</a:t>
            </a:r>
            <a:r>
              <a:rPr lang="en-GB" altLang="fr-FR" sz="2400">
                <a:solidFill>
                  <a:srgbClr val="333399"/>
                </a:solidFill>
                <a:cs typeface="Arial" panose="020B0604020202020204" pitchFamily="34" charset="0"/>
              </a:rPr>
              <a:t> ) = 9</a:t>
            </a:r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5521326" y="1123950"/>
            <a:ext cx="4951413" cy="5043488"/>
            <a:chOff x="3997325" y="1123950"/>
            <a:chExt cx="4951413" cy="5043488"/>
          </a:xfrm>
        </p:grpSpPr>
        <p:sp>
          <p:nvSpPr>
            <p:cNvPr id="28682" name="Line 8"/>
            <p:cNvSpPr>
              <a:spLocks noChangeShapeType="1"/>
            </p:cNvSpPr>
            <p:nvPr/>
          </p:nvSpPr>
          <p:spPr bwMode="auto">
            <a:xfrm flipV="1">
              <a:off x="5075238" y="1555750"/>
              <a:ext cx="1587" cy="4611688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BE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8683" name="Line 9"/>
            <p:cNvSpPr>
              <a:spLocks noChangeShapeType="1"/>
            </p:cNvSpPr>
            <p:nvPr/>
          </p:nvSpPr>
          <p:spPr bwMode="auto">
            <a:xfrm>
              <a:off x="4859338" y="5949950"/>
              <a:ext cx="1511300" cy="1588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BE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8684" name="Line 10"/>
            <p:cNvSpPr>
              <a:spLocks noChangeShapeType="1"/>
            </p:cNvSpPr>
            <p:nvPr/>
          </p:nvSpPr>
          <p:spPr bwMode="auto">
            <a:xfrm>
              <a:off x="4859338" y="2852738"/>
              <a:ext cx="1512887" cy="1587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BE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8685" name="Line 11"/>
            <p:cNvSpPr>
              <a:spLocks noChangeShapeType="1"/>
            </p:cNvSpPr>
            <p:nvPr/>
          </p:nvSpPr>
          <p:spPr bwMode="auto">
            <a:xfrm>
              <a:off x="4859338" y="2060575"/>
              <a:ext cx="1512887" cy="1588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BE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8686" name="Text Box 12"/>
            <p:cNvSpPr txBox="1">
              <a:spLocks noChangeArrowheads="1"/>
            </p:cNvSpPr>
            <p:nvPr/>
          </p:nvSpPr>
          <p:spPr bwMode="auto">
            <a:xfrm>
              <a:off x="3997325" y="5732463"/>
              <a:ext cx="696913" cy="368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spcBef>
                  <a:spcPct val="20000"/>
                </a:spcBef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GB" altLang="fr-FR" sz="1800">
                  <a:solidFill>
                    <a:srgbClr val="000000"/>
                  </a:solidFill>
                </a:rPr>
                <a:t>n = 1</a:t>
              </a:r>
            </a:p>
          </p:txBody>
        </p:sp>
        <p:sp>
          <p:nvSpPr>
            <p:cNvPr id="28687" name="Text Box 13"/>
            <p:cNvSpPr txBox="1">
              <a:spLocks noChangeArrowheads="1"/>
            </p:cNvSpPr>
            <p:nvPr/>
          </p:nvSpPr>
          <p:spPr bwMode="auto">
            <a:xfrm>
              <a:off x="3997325" y="2708275"/>
              <a:ext cx="696913" cy="368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spcBef>
                  <a:spcPct val="20000"/>
                </a:spcBef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GB" altLang="fr-FR" sz="1800">
                  <a:solidFill>
                    <a:srgbClr val="000000"/>
                  </a:solidFill>
                </a:rPr>
                <a:t>n = 2</a:t>
              </a:r>
            </a:p>
          </p:txBody>
        </p:sp>
        <p:sp>
          <p:nvSpPr>
            <p:cNvPr id="28688" name="Text Box 14"/>
            <p:cNvSpPr txBox="1">
              <a:spLocks noChangeArrowheads="1"/>
            </p:cNvSpPr>
            <p:nvPr/>
          </p:nvSpPr>
          <p:spPr bwMode="auto">
            <a:xfrm>
              <a:off x="3997325" y="1916113"/>
              <a:ext cx="696913" cy="368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spcBef>
                  <a:spcPct val="20000"/>
                </a:spcBef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GB" altLang="fr-FR" sz="1800">
                  <a:solidFill>
                    <a:srgbClr val="000000"/>
                  </a:solidFill>
                </a:rPr>
                <a:t>n = 3</a:t>
              </a:r>
            </a:p>
          </p:txBody>
        </p:sp>
        <p:sp>
          <p:nvSpPr>
            <p:cNvPr id="28689" name="Rectangle 15"/>
            <p:cNvSpPr>
              <a:spLocks noChangeArrowheads="1"/>
            </p:cNvSpPr>
            <p:nvPr/>
          </p:nvSpPr>
          <p:spPr bwMode="auto">
            <a:xfrm>
              <a:off x="6516688" y="5659438"/>
              <a:ext cx="576262" cy="504825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fr-FR" altLang="fr-FR" sz="1800">
                <a:solidFill>
                  <a:srgbClr val="000000"/>
                </a:solidFill>
              </a:endParaRPr>
            </a:p>
          </p:txBody>
        </p:sp>
        <p:sp>
          <p:nvSpPr>
            <p:cNvPr id="28690" name="Rectangle 16"/>
            <p:cNvSpPr>
              <a:spLocks noChangeArrowheads="1"/>
            </p:cNvSpPr>
            <p:nvPr/>
          </p:nvSpPr>
          <p:spPr bwMode="auto">
            <a:xfrm>
              <a:off x="6418263" y="2636838"/>
              <a:ext cx="576262" cy="504825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fr-FR" altLang="fr-FR" sz="1800">
                <a:solidFill>
                  <a:srgbClr val="000000"/>
                </a:solidFill>
              </a:endParaRPr>
            </a:p>
          </p:txBody>
        </p:sp>
        <p:sp>
          <p:nvSpPr>
            <p:cNvPr id="28691" name="Rectangle 17"/>
            <p:cNvSpPr>
              <a:spLocks noChangeArrowheads="1"/>
            </p:cNvSpPr>
            <p:nvPr/>
          </p:nvSpPr>
          <p:spPr bwMode="auto">
            <a:xfrm>
              <a:off x="7067550" y="2636838"/>
              <a:ext cx="576263" cy="504825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fr-FR" altLang="fr-FR" sz="1800">
                <a:solidFill>
                  <a:srgbClr val="000000"/>
                </a:solidFill>
              </a:endParaRPr>
            </a:p>
          </p:txBody>
        </p:sp>
        <p:sp>
          <p:nvSpPr>
            <p:cNvPr id="28692" name="Rectangle 18"/>
            <p:cNvSpPr>
              <a:spLocks noChangeArrowheads="1"/>
            </p:cNvSpPr>
            <p:nvPr/>
          </p:nvSpPr>
          <p:spPr bwMode="auto">
            <a:xfrm>
              <a:off x="7723188" y="2636838"/>
              <a:ext cx="576262" cy="504825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fr-FR" altLang="fr-FR" sz="1800">
                <a:solidFill>
                  <a:srgbClr val="000000"/>
                </a:solidFill>
              </a:endParaRPr>
            </a:p>
          </p:txBody>
        </p:sp>
        <p:sp>
          <p:nvSpPr>
            <p:cNvPr id="28693" name="Rectangle 19"/>
            <p:cNvSpPr>
              <a:spLocks noChangeArrowheads="1"/>
            </p:cNvSpPr>
            <p:nvPr/>
          </p:nvSpPr>
          <p:spPr bwMode="auto">
            <a:xfrm>
              <a:off x="8372475" y="2636838"/>
              <a:ext cx="576263" cy="504825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fr-FR" altLang="fr-FR" sz="1800">
                <a:solidFill>
                  <a:srgbClr val="000000"/>
                </a:solidFill>
              </a:endParaRPr>
            </a:p>
          </p:txBody>
        </p:sp>
        <p:sp>
          <p:nvSpPr>
            <p:cNvPr id="28694" name="Rectangle 20"/>
            <p:cNvSpPr>
              <a:spLocks noChangeArrowheads="1"/>
            </p:cNvSpPr>
            <p:nvPr/>
          </p:nvSpPr>
          <p:spPr bwMode="auto">
            <a:xfrm>
              <a:off x="4357688" y="1123950"/>
              <a:ext cx="615950" cy="520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spcBef>
                  <a:spcPct val="20000"/>
                </a:spcBef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GB" altLang="fr-FR" sz="2800" i="1">
                  <a:solidFill>
                    <a:srgbClr val="000000"/>
                  </a:solidFill>
                  <a:cs typeface="Arial" panose="020B0604020202020204" pitchFamily="34" charset="0"/>
                </a:rPr>
                <a:t>En</a:t>
              </a:r>
            </a:p>
          </p:txBody>
        </p:sp>
        <p:sp>
          <p:nvSpPr>
            <p:cNvPr id="28695" name="AutoShape 21"/>
            <p:cNvSpPr>
              <a:spLocks noChangeArrowheads="1"/>
            </p:cNvSpPr>
            <p:nvPr/>
          </p:nvSpPr>
          <p:spPr bwMode="auto">
            <a:xfrm rot="2760000">
              <a:off x="6519069" y="5768181"/>
              <a:ext cx="287338" cy="288925"/>
            </a:xfrm>
            <a:prstGeom prst="star4">
              <a:avLst>
                <a:gd name="adj" fmla="val 12500"/>
              </a:avLst>
            </a:prstGeom>
            <a:solidFill>
              <a:srgbClr val="333399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fr-FR" altLang="fr-FR" sz="1800">
                <a:solidFill>
                  <a:srgbClr val="000000"/>
                </a:solidFill>
              </a:endParaRPr>
            </a:p>
          </p:txBody>
        </p:sp>
        <p:sp>
          <p:nvSpPr>
            <p:cNvPr id="28696" name="AutoShape 22"/>
            <p:cNvSpPr>
              <a:spLocks noChangeArrowheads="1"/>
            </p:cNvSpPr>
            <p:nvPr/>
          </p:nvSpPr>
          <p:spPr bwMode="auto">
            <a:xfrm rot="2760000">
              <a:off x="6804819" y="5768181"/>
              <a:ext cx="287338" cy="288925"/>
            </a:xfrm>
            <a:prstGeom prst="star4">
              <a:avLst>
                <a:gd name="adj" fmla="val 12500"/>
              </a:avLst>
            </a:prstGeom>
            <a:solidFill>
              <a:srgbClr val="333399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fr-FR" altLang="fr-FR" sz="1800">
                <a:solidFill>
                  <a:srgbClr val="000000"/>
                </a:solidFill>
              </a:endParaRPr>
            </a:p>
          </p:txBody>
        </p:sp>
        <p:sp>
          <p:nvSpPr>
            <p:cNvPr id="28697" name="AutoShape 23"/>
            <p:cNvSpPr>
              <a:spLocks noChangeArrowheads="1"/>
            </p:cNvSpPr>
            <p:nvPr/>
          </p:nvSpPr>
          <p:spPr bwMode="auto">
            <a:xfrm rot="2760000">
              <a:off x="6446044" y="2778919"/>
              <a:ext cx="287337" cy="288925"/>
            </a:xfrm>
            <a:prstGeom prst="star4">
              <a:avLst>
                <a:gd name="adj" fmla="val 12500"/>
              </a:avLst>
            </a:prstGeom>
            <a:solidFill>
              <a:srgbClr val="333399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fr-FR" altLang="fr-FR" sz="1800">
                <a:solidFill>
                  <a:srgbClr val="000000"/>
                </a:solidFill>
              </a:endParaRPr>
            </a:p>
          </p:txBody>
        </p:sp>
        <p:sp>
          <p:nvSpPr>
            <p:cNvPr id="28698" name="AutoShape 24"/>
            <p:cNvSpPr>
              <a:spLocks noChangeArrowheads="1"/>
            </p:cNvSpPr>
            <p:nvPr/>
          </p:nvSpPr>
          <p:spPr bwMode="auto">
            <a:xfrm rot="2760000">
              <a:off x="6709569" y="2778919"/>
              <a:ext cx="287337" cy="288925"/>
            </a:xfrm>
            <a:prstGeom prst="star4">
              <a:avLst>
                <a:gd name="adj" fmla="val 12500"/>
              </a:avLst>
            </a:prstGeom>
            <a:solidFill>
              <a:srgbClr val="333399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fr-FR" altLang="fr-FR" sz="1800">
                <a:solidFill>
                  <a:srgbClr val="000000"/>
                </a:solidFill>
              </a:endParaRPr>
            </a:p>
          </p:txBody>
        </p:sp>
        <p:sp>
          <p:nvSpPr>
            <p:cNvPr id="28699" name="AutoShape 25"/>
            <p:cNvSpPr>
              <a:spLocks noChangeArrowheads="1"/>
            </p:cNvSpPr>
            <p:nvPr/>
          </p:nvSpPr>
          <p:spPr bwMode="auto">
            <a:xfrm rot="2760000">
              <a:off x="7115969" y="2778919"/>
              <a:ext cx="287337" cy="288925"/>
            </a:xfrm>
            <a:prstGeom prst="star4">
              <a:avLst>
                <a:gd name="adj" fmla="val 12500"/>
              </a:avLst>
            </a:prstGeom>
            <a:solidFill>
              <a:srgbClr val="333399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fr-FR" altLang="fr-FR" sz="1800">
                <a:solidFill>
                  <a:srgbClr val="000000"/>
                </a:solidFill>
              </a:endParaRPr>
            </a:p>
          </p:txBody>
        </p:sp>
        <p:sp>
          <p:nvSpPr>
            <p:cNvPr id="28700" name="AutoShape 26"/>
            <p:cNvSpPr>
              <a:spLocks noChangeArrowheads="1"/>
            </p:cNvSpPr>
            <p:nvPr/>
          </p:nvSpPr>
          <p:spPr bwMode="auto">
            <a:xfrm rot="2760000">
              <a:off x="7379494" y="2778919"/>
              <a:ext cx="287337" cy="288925"/>
            </a:xfrm>
            <a:prstGeom prst="star4">
              <a:avLst>
                <a:gd name="adj" fmla="val 12500"/>
              </a:avLst>
            </a:prstGeom>
            <a:solidFill>
              <a:srgbClr val="333399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fr-FR" altLang="fr-FR" sz="1800">
                <a:solidFill>
                  <a:srgbClr val="000000"/>
                </a:solidFill>
              </a:endParaRPr>
            </a:p>
          </p:txBody>
        </p:sp>
        <p:sp>
          <p:nvSpPr>
            <p:cNvPr id="28701" name="AutoShape 27"/>
            <p:cNvSpPr>
              <a:spLocks noChangeArrowheads="1"/>
            </p:cNvSpPr>
            <p:nvPr/>
          </p:nvSpPr>
          <p:spPr bwMode="auto">
            <a:xfrm rot="2760000">
              <a:off x="7743032" y="2778919"/>
              <a:ext cx="287337" cy="288925"/>
            </a:xfrm>
            <a:prstGeom prst="star4">
              <a:avLst>
                <a:gd name="adj" fmla="val 12500"/>
              </a:avLst>
            </a:prstGeom>
            <a:solidFill>
              <a:srgbClr val="333399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fr-FR" altLang="fr-FR" sz="1800">
                <a:solidFill>
                  <a:srgbClr val="000000"/>
                </a:solidFill>
              </a:endParaRPr>
            </a:p>
          </p:txBody>
        </p:sp>
        <p:sp>
          <p:nvSpPr>
            <p:cNvPr id="28702" name="AutoShape 28"/>
            <p:cNvSpPr>
              <a:spLocks noChangeArrowheads="1"/>
            </p:cNvSpPr>
            <p:nvPr/>
          </p:nvSpPr>
          <p:spPr bwMode="auto">
            <a:xfrm rot="2760000">
              <a:off x="8006557" y="2778919"/>
              <a:ext cx="287337" cy="288925"/>
            </a:xfrm>
            <a:prstGeom prst="star4">
              <a:avLst>
                <a:gd name="adj" fmla="val 12500"/>
              </a:avLst>
            </a:prstGeom>
            <a:solidFill>
              <a:srgbClr val="333399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fr-FR" altLang="fr-FR" sz="1800">
                <a:solidFill>
                  <a:srgbClr val="000000"/>
                </a:solidFill>
              </a:endParaRPr>
            </a:p>
          </p:txBody>
        </p:sp>
        <p:sp>
          <p:nvSpPr>
            <p:cNvPr id="28703" name="AutoShape 29"/>
            <p:cNvSpPr>
              <a:spLocks noChangeArrowheads="1"/>
            </p:cNvSpPr>
            <p:nvPr/>
          </p:nvSpPr>
          <p:spPr bwMode="auto">
            <a:xfrm rot="2760000">
              <a:off x="8412957" y="2778919"/>
              <a:ext cx="287337" cy="288925"/>
            </a:xfrm>
            <a:prstGeom prst="star4">
              <a:avLst>
                <a:gd name="adj" fmla="val 12500"/>
              </a:avLst>
            </a:prstGeom>
            <a:solidFill>
              <a:srgbClr val="333399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fr-FR" altLang="fr-FR" sz="1800">
                <a:solidFill>
                  <a:srgbClr val="000000"/>
                </a:solidFill>
              </a:endParaRPr>
            </a:p>
          </p:txBody>
        </p:sp>
      </p:grpSp>
      <p:sp>
        <p:nvSpPr>
          <p:cNvPr id="32" name="Rectangle 31"/>
          <p:cNvSpPr/>
          <p:nvPr/>
        </p:nvSpPr>
        <p:spPr>
          <a:xfrm>
            <a:off x="9533042" y="6381750"/>
            <a:ext cx="25827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B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Structure de la matière </a:t>
            </a:r>
            <a:endParaRPr lang="fr-BE" dirty="0"/>
          </a:p>
        </p:txBody>
      </p:sp>
      <p:grpSp>
        <p:nvGrpSpPr>
          <p:cNvPr id="3" name="Group 2"/>
          <p:cNvGrpSpPr/>
          <p:nvPr/>
        </p:nvGrpSpPr>
        <p:grpSpPr>
          <a:xfrm>
            <a:off x="460375" y="2779714"/>
            <a:ext cx="10028239" cy="3825080"/>
            <a:chOff x="460375" y="2779714"/>
            <a:chExt cx="10028239" cy="3825080"/>
          </a:xfrm>
        </p:grpSpPr>
        <p:sp>
          <p:nvSpPr>
            <p:cNvPr id="33" name="Rectangle 2"/>
            <p:cNvSpPr>
              <a:spLocks noChangeArrowheads="1"/>
            </p:cNvSpPr>
            <p:nvPr/>
          </p:nvSpPr>
          <p:spPr bwMode="auto">
            <a:xfrm>
              <a:off x="731837" y="3367444"/>
              <a:ext cx="2232025" cy="520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 marL="457200" indent="-457200">
                <a:spcBef>
                  <a:spcPct val="20000"/>
                </a:spcBef>
                <a:buChar char="•"/>
                <a:tabLst>
                  <a:tab pos="457200" algn="l"/>
                  <a:tab pos="1371600" algn="l"/>
                  <a:tab pos="2286000" algn="l"/>
                  <a:tab pos="3200400" algn="l"/>
                  <a:tab pos="4114800" algn="l"/>
                  <a:tab pos="5029200" algn="l"/>
                  <a:tab pos="5943600" algn="l"/>
                  <a:tab pos="6858000" algn="l"/>
                  <a:tab pos="7772400" algn="l"/>
                  <a:tab pos="8686800" algn="l"/>
                  <a:tab pos="9601200" algn="l"/>
                  <a:tab pos="10515600" algn="l"/>
                </a:tabLs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tabLst>
                  <a:tab pos="457200" algn="l"/>
                  <a:tab pos="1371600" algn="l"/>
                  <a:tab pos="2286000" algn="l"/>
                  <a:tab pos="3200400" algn="l"/>
                  <a:tab pos="4114800" algn="l"/>
                  <a:tab pos="5029200" algn="l"/>
                  <a:tab pos="5943600" algn="l"/>
                  <a:tab pos="6858000" algn="l"/>
                  <a:tab pos="7772400" algn="l"/>
                  <a:tab pos="8686800" algn="l"/>
                  <a:tab pos="9601200" algn="l"/>
                  <a:tab pos="10515600" algn="l"/>
                </a:tabLs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tabLst>
                  <a:tab pos="457200" algn="l"/>
                  <a:tab pos="1371600" algn="l"/>
                  <a:tab pos="2286000" algn="l"/>
                  <a:tab pos="3200400" algn="l"/>
                  <a:tab pos="4114800" algn="l"/>
                  <a:tab pos="5029200" algn="l"/>
                  <a:tab pos="5943600" algn="l"/>
                  <a:tab pos="6858000" algn="l"/>
                  <a:tab pos="7772400" algn="l"/>
                  <a:tab pos="8686800" algn="l"/>
                  <a:tab pos="9601200" algn="l"/>
                  <a:tab pos="10515600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tabLst>
                  <a:tab pos="457200" algn="l"/>
                  <a:tab pos="1371600" algn="l"/>
                  <a:tab pos="2286000" algn="l"/>
                  <a:tab pos="3200400" algn="l"/>
                  <a:tab pos="4114800" algn="l"/>
                  <a:tab pos="5029200" algn="l"/>
                  <a:tab pos="5943600" algn="l"/>
                  <a:tab pos="6858000" algn="l"/>
                  <a:tab pos="7772400" algn="l"/>
                  <a:tab pos="8686800" algn="l"/>
                  <a:tab pos="9601200" algn="l"/>
                  <a:tab pos="105156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tabLst>
                  <a:tab pos="457200" algn="l"/>
                  <a:tab pos="1371600" algn="l"/>
                  <a:tab pos="2286000" algn="l"/>
                  <a:tab pos="3200400" algn="l"/>
                  <a:tab pos="4114800" algn="l"/>
                  <a:tab pos="5029200" algn="l"/>
                  <a:tab pos="5943600" algn="l"/>
                  <a:tab pos="6858000" algn="l"/>
                  <a:tab pos="7772400" algn="l"/>
                  <a:tab pos="8686800" algn="l"/>
                  <a:tab pos="9601200" algn="l"/>
                  <a:tab pos="105156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457200" algn="l"/>
                  <a:tab pos="1371600" algn="l"/>
                  <a:tab pos="2286000" algn="l"/>
                  <a:tab pos="3200400" algn="l"/>
                  <a:tab pos="4114800" algn="l"/>
                  <a:tab pos="5029200" algn="l"/>
                  <a:tab pos="5943600" algn="l"/>
                  <a:tab pos="6858000" algn="l"/>
                  <a:tab pos="7772400" algn="l"/>
                  <a:tab pos="8686800" algn="l"/>
                  <a:tab pos="9601200" algn="l"/>
                  <a:tab pos="105156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457200" algn="l"/>
                  <a:tab pos="1371600" algn="l"/>
                  <a:tab pos="2286000" algn="l"/>
                  <a:tab pos="3200400" algn="l"/>
                  <a:tab pos="4114800" algn="l"/>
                  <a:tab pos="5029200" algn="l"/>
                  <a:tab pos="5943600" algn="l"/>
                  <a:tab pos="6858000" algn="l"/>
                  <a:tab pos="7772400" algn="l"/>
                  <a:tab pos="8686800" algn="l"/>
                  <a:tab pos="9601200" algn="l"/>
                  <a:tab pos="105156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457200" algn="l"/>
                  <a:tab pos="1371600" algn="l"/>
                  <a:tab pos="2286000" algn="l"/>
                  <a:tab pos="3200400" algn="l"/>
                  <a:tab pos="4114800" algn="l"/>
                  <a:tab pos="5029200" algn="l"/>
                  <a:tab pos="5943600" algn="l"/>
                  <a:tab pos="6858000" algn="l"/>
                  <a:tab pos="7772400" algn="l"/>
                  <a:tab pos="8686800" algn="l"/>
                  <a:tab pos="9601200" algn="l"/>
                  <a:tab pos="105156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457200" algn="l"/>
                  <a:tab pos="1371600" algn="l"/>
                  <a:tab pos="2286000" algn="l"/>
                  <a:tab pos="3200400" algn="l"/>
                  <a:tab pos="4114800" algn="l"/>
                  <a:tab pos="5029200" algn="l"/>
                  <a:tab pos="5943600" algn="l"/>
                  <a:tab pos="6858000" algn="l"/>
                  <a:tab pos="7772400" algn="l"/>
                  <a:tab pos="8686800" algn="l"/>
                  <a:tab pos="9601200" algn="l"/>
                  <a:tab pos="105156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GB" altLang="fr-FR" sz="2800" dirty="0">
                  <a:solidFill>
                    <a:srgbClr val="000000"/>
                  </a:solidFill>
                  <a:cs typeface="Arial" panose="020B0604020202020204" pitchFamily="34" charset="0"/>
                </a:rPr>
                <a:t>F + 1 </a:t>
              </a:r>
              <a:r>
                <a:rPr lang="en-GB" altLang="fr-FR" sz="2800" dirty="0">
                  <a:solidFill>
                    <a:srgbClr val="009900"/>
                  </a:solidFill>
                  <a:cs typeface="Arial" panose="020B0604020202020204" pitchFamily="34" charset="0"/>
                </a:rPr>
                <a:t>e</a:t>
              </a:r>
              <a:r>
                <a:rPr lang="en-GB" altLang="fr-FR" sz="2800" baseline="30000" dirty="0">
                  <a:solidFill>
                    <a:srgbClr val="009900"/>
                  </a:solidFill>
                  <a:cs typeface="Arial" panose="020B0604020202020204" pitchFamily="34" charset="0"/>
                </a:rPr>
                <a:t>-</a:t>
              </a:r>
            </a:p>
          </p:txBody>
        </p:sp>
        <p:graphicFrame>
          <p:nvGraphicFramePr>
            <p:cNvPr id="34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59119505"/>
                </p:ext>
              </p:extLst>
            </p:nvPr>
          </p:nvGraphicFramePr>
          <p:xfrm>
            <a:off x="460375" y="3351569"/>
            <a:ext cx="344487" cy="649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5" imgW="126870" imgH="241048" progId="">
                    <p:embed/>
                  </p:oleObj>
                </mc:Choice>
                <mc:Fallback>
                  <p:oleObj r:id="rId5" imgW="126870" imgH="241048" progId="">
                    <p:embed/>
                    <p:pic>
                      <p:nvPicPr>
                        <p:cNvPr id="34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0375" y="3351569"/>
                          <a:ext cx="344487" cy="649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5" name="Rectangle 4"/>
            <p:cNvSpPr>
              <a:spLocks noChangeArrowheads="1"/>
            </p:cNvSpPr>
            <p:nvPr/>
          </p:nvSpPr>
          <p:spPr bwMode="auto">
            <a:xfrm>
              <a:off x="3324224" y="3367444"/>
              <a:ext cx="1225550" cy="520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 marL="457200" indent="-457200">
                <a:spcBef>
                  <a:spcPct val="20000"/>
                </a:spcBef>
                <a:buChar char="•"/>
                <a:tabLst>
                  <a:tab pos="457200" algn="l"/>
                  <a:tab pos="1371600" algn="l"/>
                  <a:tab pos="2286000" algn="l"/>
                  <a:tab pos="3200400" algn="l"/>
                  <a:tab pos="4114800" algn="l"/>
                  <a:tab pos="5029200" algn="l"/>
                  <a:tab pos="5943600" algn="l"/>
                  <a:tab pos="6858000" algn="l"/>
                  <a:tab pos="7772400" algn="l"/>
                  <a:tab pos="8686800" algn="l"/>
                  <a:tab pos="9601200" algn="l"/>
                  <a:tab pos="10515600" algn="l"/>
                </a:tabLs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tabLst>
                  <a:tab pos="457200" algn="l"/>
                  <a:tab pos="1371600" algn="l"/>
                  <a:tab pos="2286000" algn="l"/>
                  <a:tab pos="3200400" algn="l"/>
                  <a:tab pos="4114800" algn="l"/>
                  <a:tab pos="5029200" algn="l"/>
                  <a:tab pos="5943600" algn="l"/>
                  <a:tab pos="6858000" algn="l"/>
                  <a:tab pos="7772400" algn="l"/>
                  <a:tab pos="8686800" algn="l"/>
                  <a:tab pos="9601200" algn="l"/>
                  <a:tab pos="10515600" algn="l"/>
                </a:tabLs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tabLst>
                  <a:tab pos="457200" algn="l"/>
                  <a:tab pos="1371600" algn="l"/>
                  <a:tab pos="2286000" algn="l"/>
                  <a:tab pos="3200400" algn="l"/>
                  <a:tab pos="4114800" algn="l"/>
                  <a:tab pos="5029200" algn="l"/>
                  <a:tab pos="5943600" algn="l"/>
                  <a:tab pos="6858000" algn="l"/>
                  <a:tab pos="7772400" algn="l"/>
                  <a:tab pos="8686800" algn="l"/>
                  <a:tab pos="9601200" algn="l"/>
                  <a:tab pos="10515600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tabLst>
                  <a:tab pos="457200" algn="l"/>
                  <a:tab pos="1371600" algn="l"/>
                  <a:tab pos="2286000" algn="l"/>
                  <a:tab pos="3200400" algn="l"/>
                  <a:tab pos="4114800" algn="l"/>
                  <a:tab pos="5029200" algn="l"/>
                  <a:tab pos="5943600" algn="l"/>
                  <a:tab pos="6858000" algn="l"/>
                  <a:tab pos="7772400" algn="l"/>
                  <a:tab pos="8686800" algn="l"/>
                  <a:tab pos="9601200" algn="l"/>
                  <a:tab pos="105156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tabLst>
                  <a:tab pos="457200" algn="l"/>
                  <a:tab pos="1371600" algn="l"/>
                  <a:tab pos="2286000" algn="l"/>
                  <a:tab pos="3200400" algn="l"/>
                  <a:tab pos="4114800" algn="l"/>
                  <a:tab pos="5029200" algn="l"/>
                  <a:tab pos="5943600" algn="l"/>
                  <a:tab pos="6858000" algn="l"/>
                  <a:tab pos="7772400" algn="l"/>
                  <a:tab pos="8686800" algn="l"/>
                  <a:tab pos="9601200" algn="l"/>
                  <a:tab pos="105156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457200" algn="l"/>
                  <a:tab pos="1371600" algn="l"/>
                  <a:tab pos="2286000" algn="l"/>
                  <a:tab pos="3200400" algn="l"/>
                  <a:tab pos="4114800" algn="l"/>
                  <a:tab pos="5029200" algn="l"/>
                  <a:tab pos="5943600" algn="l"/>
                  <a:tab pos="6858000" algn="l"/>
                  <a:tab pos="7772400" algn="l"/>
                  <a:tab pos="8686800" algn="l"/>
                  <a:tab pos="9601200" algn="l"/>
                  <a:tab pos="105156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457200" algn="l"/>
                  <a:tab pos="1371600" algn="l"/>
                  <a:tab pos="2286000" algn="l"/>
                  <a:tab pos="3200400" algn="l"/>
                  <a:tab pos="4114800" algn="l"/>
                  <a:tab pos="5029200" algn="l"/>
                  <a:tab pos="5943600" algn="l"/>
                  <a:tab pos="6858000" algn="l"/>
                  <a:tab pos="7772400" algn="l"/>
                  <a:tab pos="8686800" algn="l"/>
                  <a:tab pos="9601200" algn="l"/>
                  <a:tab pos="105156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457200" algn="l"/>
                  <a:tab pos="1371600" algn="l"/>
                  <a:tab pos="2286000" algn="l"/>
                  <a:tab pos="3200400" algn="l"/>
                  <a:tab pos="4114800" algn="l"/>
                  <a:tab pos="5029200" algn="l"/>
                  <a:tab pos="5943600" algn="l"/>
                  <a:tab pos="6858000" algn="l"/>
                  <a:tab pos="7772400" algn="l"/>
                  <a:tab pos="8686800" algn="l"/>
                  <a:tab pos="9601200" algn="l"/>
                  <a:tab pos="105156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457200" algn="l"/>
                  <a:tab pos="1371600" algn="l"/>
                  <a:tab pos="2286000" algn="l"/>
                  <a:tab pos="3200400" algn="l"/>
                  <a:tab pos="4114800" algn="l"/>
                  <a:tab pos="5029200" algn="l"/>
                  <a:tab pos="5943600" algn="l"/>
                  <a:tab pos="6858000" algn="l"/>
                  <a:tab pos="7772400" algn="l"/>
                  <a:tab pos="8686800" algn="l"/>
                  <a:tab pos="9601200" algn="l"/>
                  <a:tab pos="105156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GB" altLang="fr-FR" sz="2800">
                  <a:solidFill>
                    <a:srgbClr val="000000"/>
                  </a:solidFill>
                  <a:cs typeface="Arial" panose="020B0604020202020204" pitchFamily="34" charset="0"/>
                </a:rPr>
                <a:t>F </a:t>
              </a:r>
              <a:r>
                <a:rPr lang="en-GB" altLang="fr-FR" sz="2800" baseline="30000">
                  <a:solidFill>
                    <a:srgbClr val="000000"/>
                  </a:solidFill>
                  <a:cs typeface="Arial" panose="020B0604020202020204" pitchFamily="34" charset="0"/>
                </a:rPr>
                <a:t>-</a:t>
              </a:r>
            </a:p>
          </p:txBody>
        </p:sp>
        <p:graphicFrame>
          <p:nvGraphicFramePr>
            <p:cNvPr id="36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90586485"/>
                </p:ext>
              </p:extLst>
            </p:nvPr>
          </p:nvGraphicFramePr>
          <p:xfrm>
            <a:off x="3052761" y="3351569"/>
            <a:ext cx="344488" cy="649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5" imgW="126870" imgH="241048" progId="">
                    <p:embed/>
                  </p:oleObj>
                </mc:Choice>
                <mc:Fallback>
                  <p:oleObj r:id="rId5" imgW="126870" imgH="241048" progId="">
                    <p:embed/>
                    <p:pic>
                      <p:nvPicPr>
                        <p:cNvPr id="36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52761" y="3351569"/>
                          <a:ext cx="344488" cy="649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7" name="Line 9"/>
            <p:cNvSpPr>
              <a:spLocks noChangeShapeType="1"/>
            </p:cNvSpPr>
            <p:nvPr/>
          </p:nvSpPr>
          <p:spPr bwMode="auto">
            <a:xfrm>
              <a:off x="2316162" y="3656369"/>
              <a:ext cx="576263" cy="1588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BE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8" name="Rectangle 4"/>
            <p:cNvSpPr>
              <a:spLocks noChangeArrowheads="1"/>
            </p:cNvSpPr>
            <p:nvPr/>
          </p:nvSpPr>
          <p:spPr bwMode="auto">
            <a:xfrm>
              <a:off x="878207" y="4660105"/>
              <a:ext cx="360363" cy="520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 marL="457200" indent="-457200">
                <a:spcBef>
                  <a:spcPct val="20000"/>
                </a:spcBef>
                <a:buChar char="•"/>
                <a:tabLst>
                  <a:tab pos="457200" algn="l"/>
                  <a:tab pos="1371600" algn="l"/>
                  <a:tab pos="2286000" algn="l"/>
                  <a:tab pos="3200400" algn="l"/>
                  <a:tab pos="4114800" algn="l"/>
                  <a:tab pos="5029200" algn="l"/>
                  <a:tab pos="5943600" algn="l"/>
                  <a:tab pos="6858000" algn="l"/>
                  <a:tab pos="7772400" algn="l"/>
                  <a:tab pos="8686800" algn="l"/>
                  <a:tab pos="9601200" algn="l"/>
                  <a:tab pos="10515600" algn="l"/>
                </a:tabLs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tabLst>
                  <a:tab pos="457200" algn="l"/>
                  <a:tab pos="1371600" algn="l"/>
                  <a:tab pos="2286000" algn="l"/>
                  <a:tab pos="3200400" algn="l"/>
                  <a:tab pos="4114800" algn="l"/>
                  <a:tab pos="5029200" algn="l"/>
                  <a:tab pos="5943600" algn="l"/>
                  <a:tab pos="6858000" algn="l"/>
                  <a:tab pos="7772400" algn="l"/>
                  <a:tab pos="8686800" algn="l"/>
                  <a:tab pos="9601200" algn="l"/>
                  <a:tab pos="10515600" algn="l"/>
                </a:tabLs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tabLst>
                  <a:tab pos="457200" algn="l"/>
                  <a:tab pos="1371600" algn="l"/>
                  <a:tab pos="2286000" algn="l"/>
                  <a:tab pos="3200400" algn="l"/>
                  <a:tab pos="4114800" algn="l"/>
                  <a:tab pos="5029200" algn="l"/>
                  <a:tab pos="5943600" algn="l"/>
                  <a:tab pos="6858000" algn="l"/>
                  <a:tab pos="7772400" algn="l"/>
                  <a:tab pos="8686800" algn="l"/>
                  <a:tab pos="9601200" algn="l"/>
                  <a:tab pos="10515600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tabLst>
                  <a:tab pos="457200" algn="l"/>
                  <a:tab pos="1371600" algn="l"/>
                  <a:tab pos="2286000" algn="l"/>
                  <a:tab pos="3200400" algn="l"/>
                  <a:tab pos="4114800" algn="l"/>
                  <a:tab pos="5029200" algn="l"/>
                  <a:tab pos="5943600" algn="l"/>
                  <a:tab pos="6858000" algn="l"/>
                  <a:tab pos="7772400" algn="l"/>
                  <a:tab pos="8686800" algn="l"/>
                  <a:tab pos="9601200" algn="l"/>
                  <a:tab pos="105156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tabLst>
                  <a:tab pos="457200" algn="l"/>
                  <a:tab pos="1371600" algn="l"/>
                  <a:tab pos="2286000" algn="l"/>
                  <a:tab pos="3200400" algn="l"/>
                  <a:tab pos="4114800" algn="l"/>
                  <a:tab pos="5029200" algn="l"/>
                  <a:tab pos="5943600" algn="l"/>
                  <a:tab pos="6858000" algn="l"/>
                  <a:tab pos="7772400" algn="l"/>
                  <a:tab pos="8686800" algn="l"/>
                  <a:tab pos="9601200" algn="l"/>
                  <a:tab pos="105156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457200" algn="l"/>
                  <a:tab pos="1371600" algn="l"/>
                  <a:tab pos="2286000" algn="l"/>
                  <a:tab pos="3200400" algn="l"/>
                  <a:tab pos="4114800" algn="l"/>
                  <a:tab pos="5029200" algn="l"/>
                  <a:tab pos="5943600" algn="l"/>
                  <a:tab pos="6858000" algn="l"/>
                  <a:tab pos="7772400" algn="l"/>
                  <a:tab pos="8686800" algn="l"/>
                  <a:tab pos="9601200" algn="l"/>
                  <a:tab pos="105156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457200" algn="l"/>
                  <a:tab pos="1371600" algn="l"/>
                  <a:tab pos="2286000" algn="l"/>
                  <a:tab pos="3200400" algn="l"/>
                  <a:tab pos="4114800" algn="l"/>
                  <a:tab pos="5029200" algn="l"/>
                  <a:tab pos="5943600" algn="l"/>
                  <a:tab pos="6858000" algn="l"/>
                  <a:tab pos="7772400" algn="l"/>
                  <a:tab pos="8686800" algn="l"/>
                  <a:tab pos="9601200" algn="l"/>
                  <a:tab pos="105156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457200" algn="l"/>
                  <a:tab pos="1371600" algn="l"/>
                  <a:tab pos="2286000" algn="l"/>
                  <a:tab pos="3200400" algn="l"/>
                  <a:tab pos="4114800" algn="l"/>
                  <a:tab pos="5029200" algn="l"/>
                  <a:tab pos="5943600" algn="l"/>
                  <a:tab pos="6858000" algn="l"/>
                  <a:tab pos="7772400" algn="l"/>
                  <a:tab pos="8686800" algn="l"/>
                  <a:tab pos="9601200" algn="l"/>
                  <a:tab pos="105156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457200" algn="l"/>
                  <a:tab pos="1371600" algn="l"/>
                  <a:tab pos="2286000" algn="l"/>
                  <a:tab pos="3200400" algn="l"/>
                  <a:tab pos="4114800" algn="l"/>
                  <a:tab pos="5029200" algn="l"/>
                  <a:tab pos="5943600" algn="l"/>
                  <a:tab pos="6858000" algn="l"/>
                  <a:tab pos="7772400" algn="l"/>
                  <a:tab pos="8686800" algn="l"/>
                  <a:tab pos="9601200" algn="l"/>
                  <a:tab pos="105156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GB" altLang="fr-FR" sz="2800">
                  <a:solidFill>
                    <a:srgbClr val="000000"/>
                  </a:solidFill>
                  <a:cs typeface="Arial" panose="020B0604020202020204" pitchFamily="34" charset="0"/>
                </a:rPr>
                <a:t>F</a:t>
              </a:r>
            </a:p>
          </p:txBody>
        </p:sp>
        <p:graphicFrame>
          <p:nvGraphicFramePr>
            <p:cNvPr id="39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820691862"/>
                </p:ext>
              </p:extLst>
            </p:nvPr>
          </p:nvGraphicFramePr>
          <p:xfrm>
            <a:off x="606745" y="4644230"/>
            <a:ext cx="344487" cy="649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5" imgW="126870" imgH="241048" progId="">
                    <p:embed/>
                  </p:oleObj>
                </mc:Choice>
                <mc:Fallback>
                  <p:oleObj r:id="rId5" imgW="126870" imgH="241048" progId="">
                    <p:embed/>
                    <p:pic>
                      <p:nvPicPr>
                        <p:cNvPr id="39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06745" y="4644230"/>
                          <a:ext cx="344487" cy="649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0" name="Rectangle 6"/>
            <p:cNvSpPr>
              <a:spLocks noChangeArrowheads="1"/>
            </p:cNvSpPr>
            <p:nvPr/>
          </p:nvSpPr>
          <p:spPr bwMode="auto">
            <a:xfrm>
              <a:off x="3038794" y="4660105"/>
              <a:ext cx="1225550" cy="520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 marL="457200" indent="-457200">
                <a:spcBef>
                  <a:spcPct val="20000"/>
                </a:spcBef>
                <a:buChar char="•"/>
                <a:tabLst>
                  <a:tab pos="457200" algn="l"/>
                  <a:tab pos="1371600" algn="l"/>
                  <a:tab pos="2286000" algn="l"/>
                  <a:tab pos="3200400" algn="l"/>
                  <a:tab pos="4114800" algn="l"/>
                  <a:tab pos="5029200" algn="l"/>
                  <a:tab pos="5943600" algn="l"/>
                  <a:tab pos="6858000" algn="l"/>
                  <a:tab pos="7772400" algn="l"/>
                  <a:tab pos="8686800" algn="l"/>
                  <a:tab pos="9601200" algn="l"/>
                  <a:tab pos="10515600" algn="l"/>
                </a:tabLs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tabLst>
                  <a:tab pos="457200" algn="l"/>
                  <a:tab pos="1371600" algn="l"/>
                  <a:tab pos="2286000" algn="l"/>
                  <a:tab pos="3200400" algn="l"/>
                  <a:tab pos="4114800" algn="l"/>
                  <a:tab pos="5029200" algn="l"/>
                  <a:tab pos="5943600" algn="l"/>
                  <a:tab pos="6858000" algn="l"/>
                  <a:tab pos="7772400" algn="l"/>
                  <a:tab pos="8686800" algn="l"/>
                  <a:tab pos="9601200" algn="l"/>
                  <a:tab pos="10515600" algn="l"/>
                </a:tabLs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tabLst>
                  <a:tab pos="457200" algn="l"/>
                  <a:tab pos="1371600" algn="l"/>
                  <a:tab pos="2286000" algn="l"/>
                  <a:tab pos="3200400" algn="l"/>
                  <a:tab pos="4114800" algn="l"/>
                  <a:tab pos="5029200" algn="l"/>
                  <a:tab pos="5943600" algn="l"/>
                  <a:tab pos="6858000" algn="l"/>
                  <a:tab pos="7772400" algn="l"/>
                  <a:tab pos="8686800" algn="l"/>
                  <a:tab pos="9601200" algn="l"/>
                  <a:tab pos="10515600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tabLst>
                  <a:tab pos="457200" algn="l"/>
                  <a:tab pos="1371600" algn="l"/>
                  <a:tab pos="2286000" algn="l"/>
                  <a:tab pos="3200400" algn="l"/>
                  <a:tab pos="4114800" algn="l"/>
                  <a:tab pos="5029200" algn="l"/>
                  <a:tab pos="5943600" algn="l"/>
                  <a:tab pos="6858000" algn="l"/>
                  <a:tab pos="7772400" algn="l"/>
                  <a:tab pos="8686800" algn="l"/>
                  <a:tab pos="9601200" algn="l"/>
                  <a:tab pos="105156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tabLst>
                  <a:tab pos="457200" algn="l"/>
                  <a:tab pos="1371600" algn="l"/>
                  <a:tab pos="2286000" algn="l"/>
                  <a:tab pos="3200400" algn="l"/>
                  <a:tab pos="4114800" algn="l"/>
                  <a:tab pos="5029200" algn="l"/>
                  <a:tab pos="5943600" algn="l"/>
                  <a:tab pos="6858000" algn="l"/>
                  <a:tab pos="7772400" algn="l"/>
                  <a:tab pos="8686800" algn="l"/>
                  <a:tab pos="9601200" algn="l"/>
                  <a:tab pos="105156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457200" algn="l"/>
                  <a:tab pos="1371600" algn="l"/>
                  <a:tab pos="2286000" algn="l"/>
                  <a:tab pos="3200400" algn="l"/>
                  <a:tab pos="4114800" algn="l"/>
                  <a:tab pos="5029200" algn="l"/>
                  <a:tab pos="5943600" algn="l"/>
                  <a:tab pos="6858000" algn="l"/>
                  <a:tab pos="7772400" algn="l"/>
                  <a:tab pos="8686800" algn="l"/>
                  <a:tab pos="9601200" algn="l"/>
                  <a:tab pos="105156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457200" algn="l"/>
                  <a:tab pos="1371600" algn="l"/>
                  <a:tab pos="2286000" algn="l"/>
                  <a:tab pos="3200400" algn="l"/>
                  <a:tab pos="4114800" algn="l"/>
                  <a:tab pos="5029200" algn="l"/>
                  <a:tab pos="5943600" algn="l"/>
                  <a:tab pos="6858000" algn="l"/>
                  <a:tab pos="7772400" algn="l"/>
                  <a:tab pos="8686800" algn="l"/>
                  <a:tab pos="9601200" algn="l"/>
                  <a:tab pos="105156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457200" algn="l"/>
                  <a:tab pos="1371600" algn="l"/>
                  <a:tab pos="2286000" algn="l"/>
                  <a:tab pos="3200400" algn="l"/>
                  <a:tab pos="4114800" algn="l"/>
                  <a:tab pos="5029200" algn="l"/>
                  <a:tab pos="5943600" algn="l"/>
                  <a:tab pos="6858000" algn="l"/>
                  <a:tab pos="7772400" algn="l"/>
                  <a:tab pos="8686800" algn="l"/>
                  <a:tab pos="9601200" algn="l"/>
                  <a:tab pos="105156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457200" algn="l"/>
                  <a:tab pos="1371600" algn="l"/>
                  <a:tab pos="2286000" algn="l"/>
                  <a:tab pos="3200400" algn="l"/>
                  <a:tab pos="4114800" algn="l"/>
                  <a:tab pos="5029200" algn="l"/>
                  <a:tab pos="5943600" algn="l"/>
                  <a:tab pos="6858000" algn="l"/>
                  <a:tab pos="7772400" algn="l"/>
                  <a:tab pos="8686800" algn="l"/>
                  <a:tab pos="9601200" algn="l"/>
                  <a:tab pos="10515600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GB" altLang="fr-FR" sz="2800">
                  <a:solidFill>
                    <a:srgbClr val="000000"/>
                  </a:solidFill>
                  <a:cs typeface="Arial" panose="020B0604020202020204" pitchFamily="34" charset="0"/>
                </a:rPr>
                <a:t>F </a:t>
              </a:r>
              <a:r>
                <a:rPr lang="en-GB" altLang="fr-FR" sz="2800" baseline="30000">
                  <a:solidFill>
                    <a:srgbClr val="000000"/>
                  </a:solidFill>
                  <a:cs typeface="Arial" panose="020B0604020202020204" pitchFamily="34" charset="0"/>
                </a:rPr>
                <a:t>-</a:t>
              </a:r>
            </a:p>
          </p:txBody>
        </p:sp>
        <p:graphicFrame>
          <p:nvGraphicFramePr>
            <p:cNvPr id="41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877431274"/>
                </p:ext>
              </p:extLst>
            </p:nvPr>
          </p:nvGraphicFramePr>
          <p:xfrm>
            <a:off x="2767331" y="4644230"/>
            <a:ext cx="344488" cy="649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5" imgW="126870" imgH="241048" progId="">
                    <p:embed/>
                  </p:oleObj>
                </mc:Choice>
                <mc:Fallback>
                  <p:oleObj r:id="rId5" imgW="126870" imgH="241048" progId="">
                    <p:embed/>
                    <p:pic>
                      <p:nvPicPr>
                        <p:cNvPr id="41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67331" y="4644230"/>
                          <a:ext cx="344488" cy="649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2" name="Line 8"/>
            <p:cNvSpPr>
              <a:spLocks noChangeShapeType="1"/>
            </p:cNvSpPr>
            <p:nvPr/>
          </p:nvSpPr>
          <p:spPr bwMode="auto">
            <a:xfrm flipH="1">
              <a:off x="589282" y="5596731"/>
              <a:ext cx="650875" cy="1008063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BE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3" name="Line 9"/>
            <p:cNvSpPr>
              <a:spLocks noChangeShapeType="1"/>
            </p:cNvSpPr>
            <p:nvPr/>
          </p:nvSpPr>
          <p:spPr bwMode="auto">
            <a:xfrm>
              <a:off x="590870" y="5596731"/>
              <a:ext cx="720725" cy="1008063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BE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4" name="Oval 10"/>
            <p:cNvSpPr>
              <a:spLocks noChangeArrowheads="1"/>
            </p:cNvSpPr>
            <p:nvPr/>
          </p:nvSpPr>
          <p:spPr bwMode="auto">
            <a:xfrm>
              <a:off x="733744" y="5523706"/>
              <a:ext cx="144462" cy="144463"/>
            </a:xfrm>
            <a:prstGeom prst="ellipse">
              <a:avLst/>
            </a:prstGeom>
            <a:solidFill>
              <a:srgbClr val="333399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fr-FR" altLang="fr-FR" sz="1800">
                <a:solidFill>
                  <a:srgbClr val="000000"/>
                </a:solidFill>
              </a:endParaRPr>
            </a:p>
          </p:txBody>
        </p:sp>
        <p:sp>
          <p:nvSpPr>
            <p:cNvPr id="45" name="Line 11"/>
            <p:cNvSpPr>
              <a:spLocks noChangeShapeType="1"/>
            </p:cNvSpPr>
            <p:nvPr/>
          </p:nvSpPr>
          <p:spPr bwMode="auto">
            <a:xfrm flipH="1">
              <a:off x="3037207" y="5596731"/>
              <a:ext cx="650875" cy="1008063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BE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" name="Line 12"/>
            <p:cNvSpPr>
              <a:spLocks noChangeShapeType="1"/>
            </p:cNvSpPr>
            <p:nvPr/>
          </p:nvSpPr>
          <p:spPr bwMode="auto">
            <a:xfrm>
              <a:off x="3038795" y="5596731"/>
              <a:ext cx="720725" cy="1008063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BE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7" name="Oval 13"/>
            <p:cNvSpPr>
              <a:spLocks noChangeArrowheads="1"/>
            </p:cNvSpPr>
            <p:nvPr/>
          </p:nvSpPr>
          <p:spPr bwMode="auto">
            <a:xfrm>
              <a:off x="3615057" y="6171406"/>
              <a:ext cx="144463" cy="144463"/>
            </a:xfrm>
            <a:prstGeom prst="ellipse">
              <a:avLst/>
            </a:prstGeom>
            <a:solidFill>
              <a:srgbClr val="0099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fr-FR" altLang="fr-FR" sz="1800">
                <a:solidFill>
                  <a:srgbClr val="000000"/>
                </a:solidFill>
              </a:endParaRPr>
            </a:p>
          </p:txBody>
        </p:sp>
        <p:sp>
          <p:nvSpPr>
            <p:cNvPr id="48" name="Oval 14"/>
            <p:cNvSpPr>
              <a:spLocks noChangeArrowheads="1"/>
            </p:cNvSpPr>
            <p:nvPr/>
          </p:nvSpPr>
          <p:spPr bwMode="auto">
            <a:xfrm>
              <a:off x="949644" y="5523706"/>
              <a:ext cx="144462" cy="144463"/>
            </a:xfrm>
            <a:prstGeom prst="ellipse">
              <a:avLst/>
            </a:prstGeom>
            <a:solidFill>
              <a:srgbClr val="333399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fr-FR" altLang="fr-FR" sz="1800">
                <a:solidFill>
                  <a:srgbClr val="000000"/>
                </a:solidFill>
              </a:endParaRPr>
            </a:p>
          </p:txBody>
        </p:sp>
        <p:sp>
          <p:nvSpPr>
            <p:cNvPr id="49" name="Oval 15"/>
            <p:cNvSpPr>
              <a:spLocks noChangeArrowheads="1"/>
            </p:cNvSpPr>
            <p:nvPr/>
          </p:nvSpPr>
          <p:spPr bwMode="auto">
            <a:xfrm>
              <a:off x="733744" y="6460331"/>
              <a:ext cx="144462" cy="144463"/>
            </a:xfrm>
            <a:prstGeom prst="ellipse">
              <a:avLst/>
            </a:prstGeom>
            <a:solidFill>
              <a:srgbClr val="333399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fr-FR" altLang="fr-FR" sz="1800">
                <a:solidFill>
                  <a:srgbClr val="000000"/>
                </a:solidFill>
              </a:endParaRPr>
            </a:p>
          </p:txBody>
        </p:sp>
        <p:sp>
          <p:nvSpPr>
            <p:cNvPr id="50" name="Oval 16"/>
            <p:cNvSpPr>
              <a:spLocks noChangeArrowheads="1"/>
            </p:cNvSpPr>
            <p:nvPr/>
          </p:nvSpPr>
          <p:spPr bwMode="auto">
            <a:xfrm>
              <a:off x="949644" y="6460331"/>
              <a:ext cx="144462" cy="144463"/>
            </a:xfrm>
            <a:prstGeom prst="ellipse">
              <a:avLst/>
            </a:prstGeom>
            <a:solidFill>
              <a:srgbClr val="333399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fr-FR" altLang="fr-FR" sz="1800">
                <a:solidFill>
                  <a:srgbClr val="000000"/>
                </a:solidFill>
              </a:endParaRPr>
            </a:p>
          </p:txBody>
        </p:sp>
        <p:sp>
          <p:nvSpPr>
            <p:cNvPr id="51" name="Oval 17"/>
            <p:cNvSpPr>
              <a:spLocks noChangeArrowheads="1"/>
            </p:cNvSpPr>
            <p:nvPr/>
          </p:nvSpPr>
          <p:spPr bwMode="auto">
            <a:xfrm>
              <a:off x="1167132" y="5884068"/>
              <a:ext cx="144463" cy="144462"/>
            </a:xfrm>
            <a:prstGeom prst="ellipse">
              <a:avLst/>
            </a:prstGeom>
            <a:solidFill>
              <a:srgbClr val="333399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fr-FR" altLang="fr-FR" sz="1800">
                <a:solidFill>
                  <a:srgbClr val="000000"/>
                </a:solidFill>
              </a:endParaRPr>
            </a:p>
          </p:txBody>
        </p:sp>
        <p:sp>
          <p:nvSpPr>
            <p:cNvPr id="52" name="Oval 18"/>
            <p:cNvSpPr>
              <a:spLocks noChangeArrowheads="1"/>
            </p:cNvSpPr>
            <p:nvPr/>
          </p:nvSpPr>
          <p:spPr bwMode="auto">
            <a:xfrm>
              <a:off x="517844" y="5884068"/>
              <a:ext cx="144462" cy="144462"/>
            </a:xfrm>
            <a:prstGeom prst="ellipse">
              <a:avLst/>
            </a:prstGeom>
            <a:solidFill>
              <a:srgbClr val="333399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fr-FR" altLang="fr-FR" sz="1800">
                <a:solidFill>
                  <a:srgbClr val="000000"/>
                </a:solidFill>
              </a:endParaRPr>
            </a:p>
          </p:txBody>
        </p:sp>
        <p:sp>
          <p:nvSpPr>
            <p:cNvPr id="53" name="Oval 19"/>
            <p:cNvSpPr>
              <a:spLocks noChangeArrowheads="1"/>
            </p:cNvSpPr>
            <p:nvPr/>
          </p:nvSpPr>
          <p:spPr bwMode="auto">
            <a:xfrm>
              <a:off x="517844" y="6171406"/>
              <a:ext cx="144462" cy="144463"/>
            </a:xfrm>
            <a:prstGeom prst="ellipse">
              <a:avLst/>
            </a:prstGeom>
            <a:solidFill>
              <a:srgbClr val="333399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fr-FR" altLang="fr-FR" sz="1800">
                <a:solidFill>
                  <a:srgbClr val="000000"/>
                </a:solidFill>
              </a:endParaRPr>
            </a:p>
          </p:txBody>
        </p:sp>
        <p:sp>
          <p:nvSpPr>
            <p:cNvPr id="54" name="Oval 20"/>
            <p:cNvSpPr>
              <a:spLocks noChangeArrowheads="1"/>
            </p:cNvSpPr>
            <p:nvPr/>
          </p:nvSpPr>
          <p:spPr bwMode="auto">
            <a:xfrm>
              <a:off x="3181669" y="5523706"/>
              <a:ext cx="144462" cy="144463"/>
            </a:xfrm>
            <a:prstGeom prst="ellipse">
              <a:avLst/>
            </a:prstGeom>
            <a:solidFill>
              <a:srgbClr val="333399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fr-FR" altLang="fr-FR" sz="1800">
                <a:solidFill>
                  <a:srgbClr val="000000"/>
                </a:solidFill>
              </a:endParaRPr>
            </a:p>
          </p:txBody>
        </p:sp>
        <p:sp>
          <p:nvSpPr>
            <p:cNvPr id="55" name="Oval 21"/>
            <p:cNvSpPr>
              <a:spLocks noChangeArrowheads="1"/>
            </p:cNvSpPr>
            <p:nvPr/>
          </p:nvSpPr>
          <p:spPr bwMode="auto">
            <a:xfrm>
              <a:off x="3397569" y="5523706"/>
              <a:ext cx="144462" cy="144463"/>
            </a:xfrm>
            <a:prstGeom prst="ellipse">
              <a:avLst/>
            </a:prstGeom>
            <a:solidFill>
              <a:srgbClr val="333399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fr-FR" altLang="fr-FR" sz="1800">
                <a:solidFill>
                  <a:srgbClr val="000000"/>
                </a:solidFill>
              </a:endParaRPr>
            </a:p>
          </p:txBody>
        </p:sp>
        <p:sp>
          <p:nvSpPr>
            <p:cNvPr id="56" name="Oval 22"/>
            <p:cNvSpPr>
              <a:spLocks noChangeArrowheads="1"/>
            </p:cNvSpPr>
            <p:nvPr/>
          </p:nvSpPr>
          <p:spPr bwMode="auto">
            <a:xfrm>
              <a:off x="3181669" y="6460331"/>
              <a:ext cx="144462" cy="144463"/>
            </a:xfrm>
            <a:prstGeom prst="ellipse">
              <a:avLst/>
            </a:prstGeom>
            <a:solidFill>
              <a:srgbClr val="333399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fr-FR" altLang="fr-FR" sz="1800">
                <a:solidFill>
                  <a:srgbClr val="000000"/>
                </a:solidFill>
              </a:endParaRPr>
            </a:p>
          </p:txBody>
        </p:sp>
        <p:sp>
          <p:nvSpPr>
            <p:cNvPr id="57" name="Oval 23"/>
            <p:cNvSpPr>
              <a:spLocks noChangeArrowheads="1"/>
            </p:cNvSpPr>
            <p:nvPr/>
          </p:nvSpPr>
          <p:spPr bwMode="auto">
            <a:xfrm>
              <a:off x="3397569" y="6460331"/>
              <a:ext cx="144462" cy="144463"/>
            </a:xfrm>
            <a:prstGeom prst="ellipse">
              <a:avLst/>
            </a:prstGeom>
            <a:solidFill>
              <a:srgbClr val="333399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fr-FR" altLang="fr-FR" sz="1800">
                <a:solidFill>
                  <a:srgbClr val="000000"/>
                </a:solidFill>
              </a:endParaRPr>
            </a:p>
          </p:txBody>
        </p:sp>
        <p:sp>
          <p:nvSpPr>
            <p:cNvPr id="58" name="Oval 24"/>
            <p:cNvSpPr>
              <a:spLocks noChangeArrowheads="1"/>
            </p:cNvSpPr>
            <p:nvPr/>
          </p:nvSpPr>
          <p:spPr bwMode="auto">
            <a:xfrm>
              <a:off x="3615057" y="5884068"/>
              <a:ext cx="144463" cy="144462"/>
            </a:xfrm>
            <a:prstGeom prst="ellipse">
              <a:avLst/>
            </a:prstGeom>
            <a:solidFill>
              <a:srgbClr val="333399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fr-FR" altLang="fr-FR" sz="1800">
                <a:solidFill>
                  <a:srgbClr val="000000"/>
                </a:solidFill>
              </a:endParaRPr>
            </a:p>
          </p:txBody>
        </p:sp>
        <p:sp>
          <p:nvSpPr>
            <p:cNvPr id="59" name="Oval 25"/>
            <p:cNvSpPr>
              <a:spLocks noChangeArrowheads="1"/>
            </p:cNvSpPr>
            <p:nvPr/>
          </p:nvSpPr>
          <p:spPr bwMode="auto">
            <a:xfrm>
              <a:off x="2965769" y="5884068"/>
              <a:ext cx="144462" cy="144462"/>
            </a:xfrm>
            <a:prstGeom prst="ellipse">
              <a:avLst/>
            </a:prstGeom>
            <a:solidFill>
              <a:srgbClr val="333399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fr-FR" altLang="fr-FR" sz="1800">
                <a:solidFill>
                  <a:srgbClr val="000000"/>
                </a:solidFill>
              </a:endParaRPr>
            </a:p>
          </p:txBody>
        </p:sp>
        <p:sp>
          <p:nvSpPr>
            <p:cNvPr id="60" name="Oval 26"/>
            <p:cNvSpPr>
              <a:spLocks noChangeArrowheads="1"/>
            </p:cNvSpPr>
            <p:nvPr/>
          </p:nvSpPr>
          <p:spPr bwMode="auto">
            <a:xfrm>
              <a:off x="2965769" y="6171406"/>
              <a:ext cx="144462" cy="144463"/>
            </a:xfrm>
            <a:prstGeom prst="ellipse">
              <a:avLst/>
            </a:prstGeom>
            <a:solidFill>
              <a:srgbClr val="333399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fr-FR" altLang="fr-FR" sz="1800">
                <a:solidFill>
                  <a:srgbClr val="000000"/>
                </a:solidFill>
              </a:endParaRPr>
            </a:p>
          </p:txBody>
        </p:sp>
        <p:sp>
          <p:nvSpPr>
            <p:cNvPr id="61" name="AutoShape 29"/>
            <p:cNvSpPr>
              <a:spLocks noChangeArrowheads="1"/>
            </p:cNvSpPr>
            <p:nvPr/>
          </p:nvSpPr>
          <p:spPr bwMode="auto">
            <a:xfrm rot="2760000">
              <a:off x="10200483" y="2778920"/>
              <a:ext cx="287337" cy="288925"/>
            </a:xfrm>
            <a:prstGeom prst="star4">
              <a:avLst>
                <a:gd name="adj" fmla="val 12500"/>
              </a:avLst>
            </a:prstGeom>
            <a:solidFill>
              <a:srgbClr val="00B05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fr-FR" altLang="fr-FR" sz="180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6199530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Line 3"/>
          <p:cNvSpPr>
            <a:spLocks noChangeShapeType="1"/>
          </p:cNvSpPr>
          <p:nvPr/>
        </p:nvSpPr>
        <p:spPr bwMode="auto">
          <a:xfrm>
            <a:off x="5448300" y="6381750"/>
            <a:ext cx="52197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B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6870" name="Rectangle 456"/>
          <p:cNvSpPr>
            <a:spLocks noChangeArrowheads="1"/>
          </p:cNvSpPr>
          <p:nvPr/>
        </p:nvSpPr>
        <p:spPr bwMode="auto">
          <a:xfrm>
            <a:off x="640834" y="283368"/>
            <a:ext cx="8351838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GB" altLang="fr-FR" sz="2800" dirty="0" err="1">
                <a:solidFill>
                  <a:srgbClr val="FF3300"/>
                </a:solidFill>
                <a:cs typeface="Arial" panose="020B0604020202020204" pitchFamily="34" charset="0"/>
              </a:rPr>
              <a:t>L’électronégativité</a:t>
            </a:r>
            <a:r>
              <a:rPr lang="en-GB" altLang="fr-FR" sz="2800" dirty="0">
                <a:solidFill>
                  <a:srgbClr val="FF3300"/>
                </a:solidFill>
                <a:cs typeface="Arial" panose="020B0604020202020204" pitchFamily="34" charset="0"/>
              </a:rPr>
              <a:t> (</a:t>
            </a:r>
            <a:r>
              <a:rPr lang="en-GB" altLang="fr-FR" sz="2800" dirty="0" err="1">
                <a:solidFill>
                  <a:srgbClr val="FF3300"/>
                </a:solidFill>
                <a:cs typeface="Arial" panose="020B0604020202020204" pitchFamily="34" charset="0"/>
              </a:rPr>
              <a:t>EN,</a:t>
            </a:r>
            <a:r>
              <a:rPr lang="en-GB" altLang="fr-FR" dirty="0" err="1">
                <a:solidFill>
                  <a:srgbClr val="FF3300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c</a:t>
            </a:r>
            <a:r>
              <a:rPr lang="en-GB" altLang="fr-FR" sz="2800" dirty="0">
                <a:solidFill>
                  <a:srgbClr val="FF3300"/>
                </a:solidFill>
                <a:cs typeface="Arial" panose="020B0604020202020204" pitchFamily="34" charset="0"/>
              </a:rPr>
              <a:t>) </a:t>
            </a:r>
            <a:r>
              <a:rPr lang="en-GB" altLang="fr-FR" sz="2800" dirty="0" err="1">
                <a:solidFill>
                  <a:srgbClr val="333399"/>
                </a:solidFill>
                <a:cs typeface="Arial" panose="020B0604020202020204" pitchFamily="34" charset="0"/>
              </a:rPr>
              <a:t>caractérise</a:t>
            </a:r>
            <a:r>
              <a:rPr lang="en-GB" altLang="fr-FR" sz="2800" dirty="0">
                <a:solidFill>
                  <a:srgbClr val="333399"/>
                </a:solidFill>
                <a:cs typeface="Arial" panose="020B0604020202020204" pitchFamily="34" charset="0"/>
              </a:rPr>
              <a:t> </a:t>
            </a:r>
            <a:r>
              <a:rPr lang="en-GB" altLang="fr-FR" sz="2800" dirty="0" err="1">
                <a:solidFill>
                  <a:srgbClr val="333399"/>
                </a:solidFill>
                <a:cs typeface="Arial" panose="020B0604020202020204" pitchFamily="34" charset="0"/>
              </a:rPr>
              <a:t>cette</a:t>
            </a:r>
            <a:r>
              <a:rPr lang="en-GB" altLang="fr-FR" sz="2800" dirty="0">
                <a:solidFill>
                  <a:srgbClr val="333399"/>
                </a:solidFill>
                <a:cs typeface="Arial" panose="020B0604020202020204" pitchFamily="34" charset="0"/>
              </a:rPr>
              <a:t> double tendance à </a:t>
            </a:r>
            <a:r>
              <a:rPr lang="en-GB" altLang="fr-FR" sz="2800" dirty="0" err="1">
                <a:solidFill>
                  <a:srgbClr val="333399"/>
                </a:solidFill>
                <a:cs typeface="Arial" panose="020B0604020202020204" pitchFamily="34" charset="0"/>
              </a:rPr>
              <a:t>retenir</a:t>
            </a:r>
            <a:r>
              <a:rPr lang="en-GB" altLang="fr-FR" sz="2800" dirty="0">
                <a:solidFill>
                  <a:srgbClr val="333399"/>
                </a:solidFill>
                <a:cs typeface="Arial" panose="020B0604020202020204" pitchFamily="34" charset="0"/>
              </a:rPr>
              <a:t> et </a:t>
            </a:r>
            <a:r>
              <a:rPr lang="en-GB" altLang="fr-FR" sz="2800" dirty="0" err="1">
                <a:solidFill>
                  <a:srgbClr val="333399"/>
                </a:solidFill>
                <a:cs typeface="Arial" panose="020B0604020202020204" pitchFamily="34" charset="0"/>
              </a:rPr>
              <a:t>céder</a:t>
            </a:r>
            <a:r>
              <a:rPr lang="en-GB" altLang="fr-FR" sz="2800" dirty="0">
                <a:solidFill>
                  <a:srgbClr val="333399"/>
                </a:solidFill>
                <a:cs typeface="Arial" panose="020B0604020202020204" pitchFamily="34" charset="0"/>
              </a:rPr>
              <a:t> des </a:t>
            </a:r>
            <a:r>
              <a:rPr lang="en-GB" altLang="fr-FR" sz="2800" dirty="0" err="1">
                <a:solidFill>
                  <a:srgbClr val="333399"/>
                </a:solidFill>
                <a:cs typeface="Arial" panose="020B0604020202020204" pitchFamily="34" charset="0"/>
              </a:rPr>
              <a:t>électrons</a:t>
            </a:r>
            <a:r>
              <a:rPr lang="en-GB" altLang="fr-FR" sz="2800" dirty="0">
                <a:solidFill>
                  <a:srgbClr val="333399"/>
                </a:solidFill>
                <a:cs typeface="Arial" panose="020B0604020202020204" pitchFamily="34" charset="0"/>
              </a:rPr>
              <a:t> externes.</a:t>
            </a:r>
          </a:p>
        </p:txBody>
      </p:sp>
      <p:sp>
        <p:nvSpPr>
          <p:cNvPr id="36871" name="Line 457"/>
          <p:cNvSpPr>
            <a:spLocks noChangeShapeType="1"/>
          </p:cNvSpPr>
          <p:nvPr/>
        </p:nvSpPr>
        <p:spPr bwMode="auto">
          <a:xfrm>
            <a:off x="3747587" y="2148680"/>
            <a:ext cx="71294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B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6872" name="Text Box 458"/>
          <p:cNvSpPr txBox="1">
            <a:spLocks noChangeArrowheads="1"/>
          </p:cNvSpPr>
          <p:nvPr/>
        </p:nvSpPr>
        <p:spPr bwMode="auto">
          <a:xfrm>
            <a:off x="3799974" y="1716881"/>
            <a:ext cx="50165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r-BE" altLang="fr-FR" sz="1800">
                <a:solidFill>
                  <a:srgbClr val="000000"/>
                </a:solidFill>
              </a:rPr>
              <a:t>Cs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fr-BE" altLang="fr-FR" sz="180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r-BE" altLang="fr-FR" sz="1800">
                <a:solidFill>
                  <a:srgbClr val="000000"/>
                </a:solidFill>
              </a:rPr>
              <a:t>0,8</a:t>
            </a:r>
          </a:p>
        </p:txBody>
      </p:sp>
      <p:sp>
        <p:nvSpPr>
          <p:cNvPr id="36873" name="Text Box 459"/>
          <p:cNvSpPr txBox="1">
            <a:spLocks noChangeArrowheads="1"/>
          </p:cNvSpPr>
          <p:nvPr/>
        </p:nvSpPr>
        <p:spPr bwMode="auto">
          <a:xfrm>
            <a:off x="6339974" y="1716881"/>
            <a:ext cx="50165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r-BE" altLang="fr-FR" sz="1800">
                <a:solidFill>
                  <a:srgbClr val="000000"/>
                </a:solidFill>
              </a:rPr>
              <a:t>H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endParaRPr lang="fr-BE" altLang="fr-FR" sz="1800">
              <a:solidFill>
                <a:srgbClr val="00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r-BE" altLang="fr-FR" sz="1800">
                <a:solidFill>
                  <a:srgbClr val="000000"/>
                </a:solidFill>
              </a:rPr>
              <a:t>2,2</a:t>
            </a:r>
          </a:p>
        </p:txBody>
      </p:sp>
      <p:sp>
        <p:nvSpPr>
          <p:cNvPr id="36874" name="Text Box 460"/>
          <p:cNvSpPr txBox="1">
            <a:spLocks noChangeArrowheads="1"/>
          </p:cNvSpPr>
          <p:nvPr/>
        </p:nvSpPr>
        <p:spPr bwMode="auto">
          <a:xfrm>
            <a:off x="6916237" y="1716880"/>
            <a:ext cx="5016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r-BE" altLang="fr-FR" sz="1800">
                <a:solidFill>
                  <a:srgbClr val="000000"/>
                </a:solidFill>
              </a:rPr>
              <a:t>C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endParaRPr lang="fr-BE" altLang="fr-FR" sz="1800">
              <a:solidFill>
                <a:srgbClr val="000000"/>
              </a:solidFill>
            </a:endParaRPr>
          </a:p>
        </p:txBody>
      </p:sp>
      <p:sp>
        <p:nvSpPr>
          <p:cNvPr id="36875" name="Text Box 461"/>
          <p:cNvSpPr txBox="1">
            <a:spLocks noChangeArrowheads="1"/>
          </p:cNvSpPr>
          <p:nvPr/>
        </p:nvSpPr>
        <p:spPr bwMode="auto">
          <a:xfrm>
            <a:off x="8787899" y="1716881"/>
            <a:ext cx="50165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r-BE" altLang="fr-FR" sz="1800">
                <a:solidFill>
                  <a:srgbClr val="000000"/>
                </a:solidFill>
              </a:rPr>
              <a:t>Cl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endParaRPr lang="fr-BE" altLang="fr-FR" sz="1800">
              <a:solidFill>
                <a:srgbClr val="00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r-BE" altLang="fr-FR" sz="1800">
                <a:solidFill>
                  <a:srgbClr val="000000"/>
                </a:solidFill>
              </a:rPr>
              <a:t>3,0</a:t>
            </a:r>
          </a:p>
        </p:txBody>
      </p:sp>
      <p:sp>
        <p:nvSpPr>
          <p:cNvPr id="36876" name="Text Box 462"/>
          <p:cNvSpPr txBox="1">
            <a:spLocks noChangeArrowheads="1"/>
          </p:cNvSpPr>
          <p:nvPr/>
        </p:nvSpPr>
        <p:spPr bwMode="auto">
          <a:xfrm>
            <a:off x="9364163" y="1716880"/>
            <a:ext cx="1152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r-BE" altLang="fr-FR" sz="1800">
                <a:solidFill>
                  <a:srgbClr val="000000"/>
                </a:solidFill>
              </a:rPr>
              <a:t>N   O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endParaRPr lang="fr-BE" altLang="fr-FR" sz="1800">
              <a:solidFill>
                <a:srgbClr val="000000"/>
              </a:solidFill>
            </a:endParaRPr>
          </a:p>
        </p:txBody>
      </p:sp>
      <p:sp>
        <p:nvSpPr>
          <p:cNvPr id="36877" name="Text Box 463"/>
          <p:cNvSpPr txBox="1">
            <a:spLocks noChangeArrowheads="1"/>
          </p:cNvSpPr>
          <p:nvPr/>
        </p:nvSpPr>
        <p:spPr bwMode="auto">
          <a:xfrm>
            <a:off x="10372224" y="1716881"/>
            <a:ext cx="50165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r-BE" altLang="fr-FR" sz="1800">
                <a:solidFill>
                  <a:srgbClr val="000000"/>
                </a:solidFill>
              </a:rPr>
              <a:t>F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endParaRPr lang="fr-BE" altLang="fr-FR" sz="1800">
              <a:solidFill>
                <a:srgbClr val="00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r-BE" altLang="fr-FR" sz="1800">
                <a:solidFill>
                  <a:srgbClr val="000000"/>
                </a:solidFill>
              </a:rPr>
              <a:t>4,0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533042" y="6381750"/>
            <a:ext cx="25827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B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Structure de la matière </a:t>
            </a:r>
            <a:endParaRPr lang="fr-BE" dirty="0"/>
          </a:p>
        </p:txBody>
      </p:sp>
      <p:grpSp>
        <p:nvGrpSpPr>
          <p:cNvPr id="18" name="Group 17"/>
          <p:cNvGrpSpPr/>
          <p:nvPr/>
        </p:nvGrpSpPr>
        <p:grpSpPr>
          <a:xfrm>
            <a:off x="53125" y="5900738"/>
            <a:ext cx="772376" cy="895864"/>
            <a:chOff x="53125" y="5900738"/>
            <a:chExt cx="772376" cy="895864"/>
          </a:xfrm>
        </p:grpSpPr>
        <p:sp>
          <p:nvSpPr>
            <p:cNvPr id="19" name="TextBox 18">
              <a:hlinkClick r:id="rId2" action="ppaction://hlinksldjump"/>
            </p:cNvPr>
            <p:cNvSpPr txBox="1"/>
            <p:nvPr/>
          </p:nvSpPr>
          <p:spPr>
            <a:xfrm rot="5400000">
              <a:off x="247137" y="6109770"/>
              <a:ext cx="7873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dirty="0">
                  <a:hlinkClick r:id="rId2" action="ppaction://hlinksldjump"/>
                </a:rPr>
                <a:t>PLAN</a:t>
              </a:r>
              <a:endParaRPr lang="fr-BE" dirty="0"/>
            </a:p>
          </p:txBody>
        </p:sp>
        <p:sp>
          <p:nvSpPr>
            <p:cNvPr id="20" name="Bent Arrow 19"/>
            <p:cNvSpPr/>
            <p:nvPr/>
          </p:nvSpPr>
          <p:spPr>
            <a:xfrm rot="16200000">
              <a:off x="-67614" y="6048470"/>
              <a:ext cx="868871" cy="627393"/>
            </a:xfrm>
            <a:prstGeom prst="bentArrow">
              <a:avLst>
                <a:gd name="adj1" fmla="val 25000"/>
                <a:gd name="adj2" fmla="val 30852"/>
                <a:gd name="adj3" fmla="val 25000"/>
                <a:gd name="adj4" fmla="val 4375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solidFill>
                  <a:schemeClr val="tx1"/>
                </a:solidFill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7C5AF50-8EE0-E604-86C7-70956DB9E75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466" y="3456669"/>
            <a:ext cx="4705015" cy="27155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57336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9557946" y="6520931"/>
            <a:ext cx="26340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B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classification périodique</a:t>
            </a:r>
            <a:endParaRPr lang="fr-BE" dirty="0"/>
          </a:p>
        </p:txBody>
      </p:sp>
      <p:pic>
        <p:nvPicPr>
          <p:cNvPr id="12" name="Picture 1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39122"/>
            <a:ext cx="3513221" cy="1856491"/>
          </a:xfrm>
          <a:prstGeom prst="rect">
            <a:avLst/>
          </a:prstGeom>
          <a:noFill/>
        </p:spPr>
      </p:pic>
      <p:sp>
        <p:nvSpPr>
          <p:cNvPr id="14" name="Line 3"/>
          <p:cNvSpPr>
            <a:spLocks noChangeShapeType="1"/>
          </p:cNvSpPr>
          <p:nvPr/>
        </p:nvSpPr>
        <p:spPr bwMode="auto">
          <a:xfrm>
            <a:off x="6815932" y="6520931"/>
            <a:ext cx="52197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B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16408" y="5809733"/>
            <a:ext cx="772376" cy="895864"/>
            <a:chOff x="53125" y="5900738"/>
            <a:chExt cx="772376" cy="895864"/>
          </a:xfrm>
        </p:grpSpPr>
        <p:sp>
          <p:nvSpPr>
            <p:cNvPr id="8" name="TextBox 7">
              <a:hlinkClick r:id="rId3" action="ppaction://hlinksldjump"/>
            </p:cNvPr>
            <p:cNvSpPr txBox="1"/>
            <p:nvPr/>
          </p:nvSpPr>
          <p:spPr>
            <a:xfrm rot="5400000">
              <a:off x="247137" y="6109770"/>
              <a:ext cx="7873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dirty="0">
                  <a:hlinkClick r:id="rId3" action="ppaction://hlinksldjump"/>
                </a:rPr>
                <a:t>PLAN</a:t>
              </a:r>
              <a:endParaRPr lang="fr-BE" dirty="0"/>
            </a:p>
          </p:txBody>
        </p:sp>
        <p:sp>
          <p:nvSpPr>
            <p:cNvPr id="9" name="Bent Arrow 8"/>
            <p:cNvSpPr/>
            <p:nvPr/>
          </p:nvSpPr>
          <p:spPr>
            <a:xfrm rot="16200000">
              <a:off x="-67614" y="6048470"/>
              <a:ext cx="868871" cy="627393"/>
            </a:xfrm>
            <a:prstGeom prst="bentArrow">
              <a:avLst>
                <a:gd name="adj1" fmla="val 25000"/>
                <a:gd name="adj2" fmla="val 30852"/>
                <a:gd name="adj3" fmla="val 25000"/>
                <a:gd name="adj4" fmla="val 4375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solidFill>
                  <a:schemeClr val="tx1"/>
                </a:solidFill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65C9E797-C334-84B2-4D4B-16B395F8B0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502" y="2479709"/>
            <a:ext cx="11034288" cy="2940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09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9557946" y="6520931"/>
            <a:ext cx="26340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B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classification périodique</a:t>
            </a:r>
            <a:endParaRPr lang="fr-BE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3221" y="1817369"/>
            <a:ext cx="8738484" cy="4581726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39122"/>
            <a:ext cx="3513221" cy="1856491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0" y="3054140"/>
            <a:ext cx="2549944" cy="2603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fr-BE" sz="1600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Figure I. 18. Evolution de l’électronégativité (échelle de Pauling) au sein du tableau périodique. Cette propriété permet de distinguer les éléments métalliques (M) et non-métalliques (X).</a:t>
            </a:r>
            <a:endParaRPr lang="fr-BE" sz="1600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fr-BE" sz="1600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  <a:endParaRPr lang="fr-BE" sz="16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Line 3"/>
          <p:cNvSpPr>
            <a:spLocks noChangeShapeType="1"/>
          </p:cNvSpPr>
          <p:nvPr/>
        </p:nvSpPr>
        <p:spPr bwMode="auto">
          <a:xfrm>
            <a:off x="6815932" y="6520931"/>
            <a:ext cx="52197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B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16408" y="5809733"/>
            <a:ext cx="772376" cy="895864"/>
            <a:chOff x="53125" y="5900738"/>
            <a:chExt cx="772376" cy="895864"/>
          </a:xfrm>
        </p:grpSpPr>
        <p:sp>
          <p:nvSpPr>
            <p:cNvPr id="8" name="TextBox 7">
              <a:hlinkClick r:id="rId4" action="ppaction://hlinksldjump"/>
            </p:cNvPr>
            <p:cNvSpPr txBox="1"/>
            <p:nvPr/>
          </p:nvSpPr>
          <p:spPr>
            <a:xfrm rot="5400000">
              <a:off x="247137" y="6109770"/>
              <a:ext cx="7873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dirty="0">
                  <a:hlinkClick r:id="rId4" action="ppaction://hlinksldjump"/>
                </a:rPr>
                <a:t>PLAN</a:t>
              </a:r>
              <a:endParaRPr lang="fr-BE" dirty="0"/>
            </a:p>
          </p:txBody>
        </p:sp>
        <p:sp>
          <p:nvSpPr>
            <p:cNvPr id="9" name="Bent Arrow 8"/>
            <p:cNvSpPr/>
            <p:nvPr/>
          </p:nvSpPr>
          <p:spPr>
            <a:xfrm rot="16200000">
              <a:off x="-67614" y="6048470"/>
              <a:ext cx="868871" cy="627393"/>
            </a:xfrm>
            <a:prstGeom prst="bentArrow">
              <a:avLst>
                <a:gd name="adj1" fmla="val 25000"/>
                <a:gd name="adj2" fmla="val 30852"/>
                <a:gd name="adj3" fmla="val 25000"/>
                <a:gd name="adj4" fmla="val 4375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8441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66850" y="723900"/>
            <a:ext cx="10020300" cy="5229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fr-BE" sz="2400" b="1" cap="small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Cours 1 :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fr-BE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Matière </a:t>
            </a: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 action="ppaction://hlinksldjump"/>
              </a:rPr>
              <a:t>États de la matière </a:t>
            </a: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 composition des mélanges </a:t>
            </a: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 action="ppaction://hlinksldjump"/>
              </a:rPr>
              <a:t>Structure de la matière </a:t>
            </a: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(notions d'atome, de molécule, d’élément, d'ion)</a:t>
            </a: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Configuration électronique, couche de valence, règle de l'octet, </a:t>
            </a: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 action="ppaction://hlinksldjump"/>
              </a:rPr>
              <a:t>classification périodique</a:t>
            </a: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électronégativité</a:t>
            </a:r>
            <a:endParaRPr lang="fr-BE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5" action="ppaction://hlinksldjump"/>
              </a:rPr>
              <a:t>Liaisons chimiques</a:t>
            </a: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formules moléculaires </a:t>
            </a: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M/X, structure plane, géométrie, étage d’oxydation,</a:t>
            </a:r>
            <a:endParaRPr lang="fr-BE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Définitions des oxydes acides et basiques ainsi que des sels,</a:t>
            </a:r>
            <a:endParaRPr lang="fr-BE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6" action="ppaction://hlinksldjump"/>
              </a:rPr>
              <a:t>Dissociation</a:t>
            </a:r>
            <a:endParaRPr lang="fr-BE" sz="24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BE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Électrolytes forts et faibles</a:t>
            </a:r>
          </a:p>
        </p:txBody>
      </p:sp>
    </p:spTree>
    <p:extLst>
      <p:ext uri="{BB962C8B-B14F-4D97-AF65-F5344CB8AC3E}">
        <p14:creationId xmlns:p14="http://schemas.microsoft.com/office/powerpoint/2010/main" val="1800269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5C09C00-54B7-2131-1B8D-7EB432243B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912" y="223837"/>
            <a:ext cx="10544175" cy="641032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170985" y="5716396"/>
            <a:ext cx="506331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BE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BE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concentre-chimie.unamur.be</a:t>
            </a:r>
          </a:p>
          <a:p>
            <a:r>
              <a:rPr lang="fr-BE" sz="2000" b="1" i="1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didactique.chimie@unamur.be</a:t>
            </a:r>
            <a:r>
              <a:rPr lang="fr-BE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B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2D143340-29A5-9D3E-DE32-4F055EFE0C59}"/>
              </a:ext>
            </a:extLst>
          </p:cNvPr>
          <p:cNvSpPr/>
          <p:nvPr/>
        </p:nvSpPr>
        <p:spPr>
          <a:xfrm>
            <a:off x="577877" y="6400362"/>
            <a:ext cx="820616" cy="260921"/>
          </a:xfrm>
          <a:prstGeom prst="right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566803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7524750" y="6488668"/>
            <a:ext cx="46672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Liaisons chimiques – formules moléculaires</a:t>
            </a:r>
            <a:endParaRPr lang="fr-BE" dirty="0"/>
          </a:p>
        </p:txBody>
      </p:sp>
      <p:sp>
        <p:nvSpPr>
          <p:cNvPr id="14" name="Line 3"/>
          <p:cNvSpPr>
            <a:spLocks noChangeShapeType="1"/>
          </p:cNvSpPr>
          <p:nvPr/>
        </p:nvSpPr>
        <p:spPr bwMode="auto">
          <a:xfrm>
            <a:off x="6815932" y="6520931"/>
            <a:ext cx="52197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B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C481D4-AD06-A5A7-4D09-6FC5624277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" y="10301"/>
            <a:ext cx="8463444" cy="6462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4053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7524750" y="6488668"/>
            <a:ext cx="46672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Liaisons chimiques – formules moléculaires</a:t>
            </a:r>
            <a:endParaRPr lang="fr-BE" dirty="0"/>
          </a:p>
        </p:txBody>
      </p:sp>
      <p:sp>
        <p:nvSpPr>
          <p:cNvPr id="14" name="Line 3"/>
          <p:cNvSpPr>
            <a:spLocks noChangeShapeType="1"/>
          </p:cNvSpPr>
          <p:nvPr/>
        </p:nvSpPr>
        <p:spPr bwMode="auto">
          <a:xfrm>
            <a:off x="6815932" y="6520931"/>
            <a:ext cx="52197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B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2" name="Rectangle 5"/>
          <p:cNvSpPr>
            <a:spLocks noChangeArrowheads="1"/>
          </p:cNvSpPr>
          <p:nvPr/>
        </p:nvSpPr>
        <p:spPr bwMode="auto">
          <a:xfrm>
            <a:off x="379693" y="233083"/>
            <a:ext cx="1114950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GB" altLang="fr-FR" sz="2800" dirty="0">
                <a:solidFill>
                  <a:srgbClr val="00B050"/>
                </a:solidFill>
                <a:cs typeface="Arial" panose="020B0604020202020204" pitchFamily="34" charset="0"/>
              </a:rPr>
              <a:t>Liaison </a:t>
            </a:r>
            <a:r>
              <a:rPr lang="en-GB" altLang="fr-FR" sz="2800" b="1" dirty="0" err="1">
                <a:solidFill>
                  <a:srgbClr val="00B050"/>
                </a:solidFill>
                <a:cs typeface="Arial" panose="020B0604020202020204" pitchFamily="34" charset="0"/>
              </a:rPr>
              <a:t>covalente</a:t>
            </a:r>
            <a:r>
              <a:rPr lang="en-GB" altLang="fr-FR" sz="2800" dirty="0">
                <a:solidFill>
                  <a:srgbClr val="00B050"/>
                </a:solidFill>
                <a:cs typeface="Arial" panose="020B0604020202020204" pitchFamily="34" charset="0"/>
              </a:rPr>
              <a:t>	 </a:t>
            </a:r>
            <a:r>
              <a:rPr lang="en-GB" altLang="fr-FR" sz="2800" b="1" dirty="0" err="1">
                <a:solidFill>
                  <a:srgbClr val="00B050"/>
                </a:solidFill>
                <a:cs typeface="Arial" panose="020B0604020202020204" pitchFamily="34" charset="0"/>
              </a:rPr>
              <a:t>normale</a:t>
            </a:r>
            <a:r>
              <a:rPr lang="en-GB" altLang="fr-FR" sz="2800" dirty="0">
                <a:solidFill>
                  <a:srgbClr val="00B050"/>
                </a:solidFill>
                <a:cs typeface="Arial" panose="020B0604020202020204" pitchFamily="34" charset="0"/>
              </a:rPr>
              <a:t>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GB" altLang="fr-FR" sz="2800" dirty="0">
              <a:solidFill>
                <a:srgbClr val="00B050"/>
              </a:solidFill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GB" altLang="fr-FR" sz="2800" dirty="0">
                <a:solidFill>
                  <a:srgbClr val="00B050"/>
                </a:solidFill>
                <a:cs typeface="Arial" panose="020B0604020202020204" pitchFamily="34" charset="0"/>
              </a:rPr>
              <a:t>		</a:t>
            </a:r>
            <a:r>
              <a:rPr lang="en-GB" altLang="fr-FR" sz="2800" i="1" dirty="0" err="1">
                <a:solidFill>
                  <a:srgbClr val="00B050"/>
                </a:solidFill>
                <a:cs typeface="Arial" panose="020B0604020202020204" pitchFamily="34" charset="0"/>
              </a:rPr>
              <a:t>parfaite</a:t>
            </a:r>
            <a:r>
              <a:rPr lang="en-GB" altLang="fr-FR" sz="2800" i="1" dirty="0">
                <a:solidFill>
                  <a:srgbClr val="00B050"/>
                </a:solidFill>
                <a:cs typeface="Arial" panose="020B0604020202020204" pitchFamily="34" charset="0"/>
              </a:rPr>
              <a:t>  						</a:t>
            </a:r>
            <a:r>
              <a:rPr lang="en-GB" altLang="fr-FR" sz="2800" i="1" dirty="0" err="1">
                <a:solidFill>
                  <a:srgbClr val="00B050"/>
                </a:solidFill>
                <a:cs typeface="Arial" panose="020B0604020202020204" pitchFamily="34" charset="0"/>
              </a:rPr>
              <a:t>polarisée</a:t>
            </a:r>
            <a:endParaRPr lang="en-GB" altLang="fr-FR" sz="2800" i="1" dirty="0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B57F134-DA1E-889E-A1E1-1B5A5B3E879C}"/>
              </a:ext>
            </a:extLst>
          </p:cNvPr>
          <p:cNvGrpSpPr/>
          <p:nvPr/>
        </p:nvGrpSpPr>
        <p:grpSpPr>
          <a:xfrm>
            <a:off x="608915" y="1801373"/>
            <a:ext cx="9113481" cy="1203548"/>
            <a:chOff x="608915" y="1801373"/>
            <a:chExt cx="9113481" cy="1203548"/>
          </a:xfrm>
        </p:grpSpPr>
        <p:sp>
          <p:nvSpPr>
            <p:cNvPr id="53" name="TextBox 52"/>
            <p:cNvSpPr txBox="1"/>
            <p:nvPr/>
          </p:nvSpPr>
          <p:spPr>
            <a:xfrm>
              <a:off x="6096000" y="1805458"/>
              <a:ext cx="865943" cy="5300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sz="2844" dirty="0"/>
                <a:t>H</a:t>
              </a:r>
              <a:r>
                <a:rPr lang="fr-BE" sz="2844" baseline="-25000" dirty="0"/>
                <a:t>2</a:t>
              </a:r>
              <a:r>
                <a:rPr lang="fr-BE" sz="2844" dirty="0"/>
                <a:t>O</a:t>
              </a:r>
            </a:p>
          </p:txBody>
        </p:sp>
        <p:grpSp>
          <p:nvGrpSpPr>
            <p:cNvPr id="54" name="Group 53"/>
            <p:cNvGrpSpPr/>
            <p:nvPr/>
          </p:nvGrpSpPr>
          <p:grpSpPr>
            <a:xfrm>
              <a:off x="7753567" y="1829925"/>
              <a:ext cx="555400" cy="530017"/>
              <a:chOff x="3021089" y="608331"/>
              <a:chExt cx="312420" cy="298142"/>
            </a:xfrm>
          </p:grpSpPr>
          <p:sp>
            <p:nvSpPr>
              <p:cNvPr id="55" name="TextBox 54"/>
              <p:cNvSpPr txBox="1"/>
              <p:nvPr/>
            </p:nvSpPr>
            <p:spPr>
              <a:xfrm>
                <a:off x="3021089" y="608331"/>
                <a:ext cx="312420" cy="2981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BE" sz="2844" dirty="0"/>
                  <a:t>H</a:t>
                </a:r>
                <a:endParaRPr lang="fr-BE" sz="2844" baseline="-25000" dirty="0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3250044" y="75474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 sz="1422" dirty="0"/>
              </a:p>
            </p:txBody>
          </p:sp>
        </p:grpSp>
        <p:grpSp>
          <p:nvGrpSpPr>
            <p:cNvPr id="57" name="Group 56"/>
            <p:cNvGrpSpPr/>
            <p:nvPr/>
          </p:nvGrpSpPr>
          <p:grpSpPr>
            <a:xfrm>
              <a:off x="9197196" y="1820142"/>
              <a:ext cx="525200" cy="530017"/>
              <a:chOff x="3931640" y="608331"/>
              <a:chExt cx="295432" cy="298142"/>
            </a:xfrm>
          </p:grpSpPr>
          <p:sp>
            <p:nvSpPr>
              <p:cNvPr id="58" name="TextBox 57"/>
              <p:cNvSpPr txBox="1"/>
              <p:nvPr/>
            </p:nvSpPr>
            <p:spPr>
              <a:xfrm>
                <a:off x="3938150" y="608331"/>
                <a:ext cx="288922" cy="2981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BE" sz="2844" dirty="0"/>
                  <a:t>H</a:t>
                </a:r>
                <a:endParaRPr lang="fr-BE" sz="2844" baseline="-25000" dirty="0"/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3931640" y="759700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 sz="1422" dirty="0"/>
              </a:p>
            </p:txBody>
          </p:sp>
        </p:grpSp>
        <p:grpSp>
          <p:nvGrpSpPr>
            <p:cNvPr id="60" name="Group 59"/>
            <p:cNvGrpSpPr/>
            <p:nvPr/>
          </p:nvGrpSpPr>
          <p:grpSpPr>
            <a:xfrm>
              <a:off x="8446366" y="1828581"/>
              <a:ext cx="556765" cy="530017"/>
              <a:chOff x="2911080" y="161348"/>
              <a:chExt cx="313188" cy="298142"/>
            </a:xfrm>
          </p:grpSpPr>
          <p:grpSp>
            <p:nvGrpSpPr>
              <p:cNvPr id="61" name="Group 60"/>
              <p:cNvGrpSpPr/>
              <p:nvPr/>
            </p:nvGrpSpPr>
            <p:grpSpPr>
              <a:xfrm>
                <a:off x="2917240" y="161348"/>
                <a:ext cx="307028" cy="298142"/>
                <a:chOff x="2917240" y="161348"/>
                <a:chExt cx="307028" cy="298142"/>
              </a:xfrm>
            </p:grpSpPr>
            <p:sp>
              <p:nvSpPr>
                <p:cNvPr id="64" name="TextBox 63"/>
                <p:cNvSpPr txBox="1"/>
                <p:nvPr/>
              </p:nvSpPr>
              <p:spPr>
                <a:xfrm>
                  <a:off x="2917240" y="161348"/>
                  <a:ext cx="307028" cy="2981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BE" sz="2844" dirty="0">
                      <a:solidFill>
                        <a:srgbClr val="FF0000"/>
                      </a:solidFill>
                    </a:rPr>
                    <a:t>O</a:t>
                  </a:r>
                  <a:endParaRPr lang="fr-BE" sz="2844" baseline="-25000" dirty="0">
                    <a:solidFill>
                      <a:srgbClr val="FF0000"/>
                    </a:solidFill>
                  </a:endParaRPr>
                </a:p>
              </p:txBody>
            </p:sp>
            <p:cxnSp>
              <p:nvCxnSpPr>
                <p:cNvPr id="65" name="Straight Connector 64"/>
                <p:cNvCxnSpPr/>
                <p:nvPr/>
              </p:nvCxnSpPr>
              <p:spPr>
                <a:xfrm>
                  <a:off x="3019634" y="218114"/>
                  <a:ext cx="102240" cy="0"/>
                </a:xfrm>
                <a:prstGeom prst="line">
                  <a:avLst/>
                </a:prstGeom>
                <a:ln w="1905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65"/>
                <p:cNvCxnSpPr/>
                <p:nvPr/>
              </p:nvCxnSpPr>
              <p:spPr>
                <a:xfrm>
                  <a:off x="3019634" y="444718"/>
                  <a:ext cx="102240" cy="0"/>
                </a:xfrm>
                <a:prstGeom prst="line">
                  <a:avLst/>
                </a:prstGeom>
                <a:ln w="1905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2" name="Oval 61"/>
              <p:cNvSpPr/>
              <p:nvPr/>
            </p:nvSpPr>
            <p:spPr>
              <a:xfrm>
                <a:off x="3178549" y="307765"/>
                <a:ext cx="45719" cy="45719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 sz="1422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63" name="Oval 62"/>
              <p:cNvSpPr/>
              <p:nvPr/>
            </p:nvSpPr>
            <p:spPr>
              <a:xfrm>
                <a:off x="2911080" y="307765"/>
                <a:ext cx="45719" cy="45719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 sz="1422" dirty="0">
                  <a:solidFill>
                    <a:srgbClr val="FF0000"/>
                  </a:solidFill>
                </a:endParaRPr>
              </a:p>
            </p:txBody>
          </p:sp>
        </p:grpSp>
        <p:cxnSp>
          <p:nvCxnSpPr>
            <p:cNvPr id="67" name="Straight Connector 66"/>
            <p:cNvCxnSpPr/>
            <p:nvPr/>
          </p:nvCxnSpPr>
          <p:spPr>
            <a:xfrm flipV="1">
              <a:off x="8231938" y="2122053"/>
              <a:ext cx="221163" cy="513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flipV="1">
              <a:off x="8994538" y="2126606"/>
              <a:ext cx="221163" cy="513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9" name="Group 68"/>
            <p:cNvGrpSpPr/>
            <p:nvPr/>
          </p:nvGrpSpPr>
          <p:grpSpPr>
            <a:xfrm>
              <a:off x="2254906" y="1811156"/>
              <a:ext cx="555400" cy="530017"/>
              <a:chOff x="3021089" y="608331"/>
              <a:chExt cx="312420" cy="298142"/>
            </a:xfrm>
          </p:grpSpPr>
          <p:sp>
            <p:nvSpPr>
              <p:cNvPr id="70" name="TextBox 69"/>
              <p:cNvSpPr txBox="1"/>
              <p:nvPr/>
            </p:nvSpPr>
            <p:spPr>
              <a:xfrm>
                <a:off x="3021089" y="608331"/>
                <a:ext cx="312420" cy="2981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BE" sz="2844" dirty="0"/>
                  <a:t>H</a:t>
                </a:r>
                <a:endParaRPr lang="fr-BE" sz="2844" baseline="-25000" dirty="0"/>
              </a:p>
            </p:txBody>
          </p:sp>
          <p:sp>
            <p:nvSpPr>
              <p:cNvPr id="71" name="Oval 70"/>
              <p:cNvSpPr/>
              <p:nvPr/>
            </p:nvSpPr>
            <p:spPr>
              <a:xfrm>
                <a:off x="3250044" y="75474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 sz="1422" dirty="0"/>
              </a:p>
            </p:txBody>
          </p:sp>
        </p:grpSp>
        <p:grpSp>
          <p:nvGrpSpPr>
            <p:cNvPr id="72" name="Group 71"/>
            <p:cNvGrpSpPr/>
            <p:nvPr/>
          </p:nvGrpSpPr>
          <p:grpSpPr>
            <a:xfrm>
              <a:off x="3684891" y="1801373"/>
              <a:ext cx="538848" cy="530017"/>
              <a:chOff x="3931640" y="608331"/>
              <a:chExt cx="303109" cy="298142"/>
            </a:xfrm>
          </p:grpSpPr>
          <p:sp>
            <p:nvSpPr>
              <p:cNvPr id="73" name="TextBox 72"/>
              <p:cNvSpPr txBox="1"/>
              <p:nvPr/>
            </p:nvSpPr>
            <p:spPr>
              <a:xfrm>
                <a:off x="3945827" y="608331"/>
                <a:ext cx="288922" cy="2981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BE" sz="2844" dirty="0"/>
                  <a:t>H</a:t>
                </a:r>
                <a:endParaRPr lang="fr-BE" sz="2844" baseline="-25000" dirty="0"/>
              </a:p>
            </p:txBody>
          </p:sp>
          <p:sp>
            <p:nvSpPr>
              <p:cNvPr id="74" name="Oval 73"/>
              <p:cNvSpPr/>
              <p:nvPr/>
            </p:nvSpPr>
            <p:spPr>
              <a:xfrm>
                <a:off x="3931640" y="759700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 sz="1422" dirty="0"/>
              </a:p>
            </p:txBody>
          </p:sp>
        </p:grpSp>
        <p:sp>
          <p:nvSpPr>
            <p:cNvPr id="84" name="TextBox 83"/>
            <p:cNvSpPr txBox="1"/>
            <p:nvPr/>
          </p:nvSpPr>
          <p:spPr>
            <a:xfrm>
              <a:off x="608915" y="1821458"/>
              <a:ext cx="582211" cy="5300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sz="2844" dirty="0"/>
                <a:t>H</a:t>
              </a:r>
              <a:r>
                <a:rPr lang="fr-BE" sz="2844" baseline="-25000" dirty="0"/>
                <a:t>2</a:t>
              </a:r>
              <a:endParaRPr lang="fr-BE" sz="2844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90AF72F-0002-A313-84C1-B0E10868E98B}"/>
                </a:ext>
              </a:extLst>
            </p:cNvPr>
            <p:cNvSpPr txBox="1"/>
            <p:nvPr/>
          </p:nvSpPr>
          <p:spPr>
            <a:xfrm>
              <a:off x="608915" y="2474904"/>
              <a:ext cx="582211" cy="5300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sz="2844" dirty="0"/>
                <a:t>N</a:t>
              </a:r>
              <a:r>
                <a:rPr lang="fr-BE" sz="2844" baseline="-25000" dirty="0"/>
                <a:t>2</a:t>
              </a:r>
              <a:endParaRPr lang="fr-BE" sz="2844" dirty="0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E93E36A-9082-248A-B24F-08161C471E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6253" y="2376789"/>
            <a:ext cx="7495151" cy="4102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386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7524750" y="6488668"/>
            <a:ext cx="46672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Liaisons chimiques – formules moléculaires</a:t>
            </a:r>
            <a:endParaRPr lang="fr-BE" dirty="0"/>
          </a:p>
        </p:txBody>
      </p:sp>
      <p:sp>
        <p:nvSpPr>
          <p:cNvPr id="14" name="Line 3"/>
          <p:cNvSpPr>
            <a:spLocks noChangeShapeType="1"/>
          </p:cNvSpPr>
          <p:nvPr/>
        </p:nvSpPr>
        <p:spPr bwMode="auto">
          <a:xfrm>
            <a:off x="6815932" y="6520931"/>
            <a:ext cx="52197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B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2" name="Rectangle 5"/>
          <p:cNvSpPr>
            <a:spLocks noChangeArrowheads="1"/>
          </p:cNvSpPr>
          <p:nvPr/>
        </p:nvSpPr>
        <p:spPr bwMode="auto">
          <a:xfrm>
            <a:off x="379693" y="233083"/>
            <a:ext cx="1114950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GB" altLang="fr-FR" sz="2800" dirty="0">
                <a:solidFill>
                  <a:srgbClr val="00B050"/>
                </a:solidFill>
                <a:cs typeface="Arial" panose="020B0604020202020204" pitchFamily="34" charset="0"/>
              </a:rPr>
              <a:t>Liaison </a:t>
            </a:r>
            <a:r>
              <a:rPr lang="en-GB" altLang="fr-FR" sz="2800" b="1" dirty="0" err="1">
                <a:solidFill>
                  <a:srgbClr val="00B050"/>
                </a:solidFill>
                <a:cs typeface="Arial" panose="020B0604020202020204" pitchFamily="34" charset="0"/>
              </a:rPr>
              <a:t>covalente</a:t>
            </a:r>
            <a:r>
              <a:rPr lang="en-GB" altLang="fr-FR" sz="2800" dirty="0">
                <a:solidFill>
                  <a:srgbClr val="00B050"/>
                </a:solidFill>
                <a:cs typeface="Arial" panose="020B0604020202020204" pitchFamily="34" charset="0"/>
              </a:rPr>
              <a:t>	 </a:t>
            </a:r>
            <a:r>
              <a:rPr lang="en-GB" altLang="fr-FR" sz="2800" b="1" dirty="0" err="1">
                <a:solidFill>
                  <a:srgbClr val="00B050"/>
                </a:solidFill>
                <a:cs typeface="Arial" panose="020B0604020202020204" pitchFamily="34" charset="0"/>
              </a:rPr>
              <a:t>normale</a:t>
            </a:r>
            <a:r>
              <a:rPr lang="en-GB" altLang="fr-FR" sz="2800" dirty="0">
                <a:solidFill>
                  <a:srgbClr val="00B050"/>
                </a:solidFill>
                <a:cs typeface="Arial" panose="020B0604020202020204" pitchFamily="34" charset="0"/>
              </a:rPr>
              <a:t>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GB" altLang="fr-FR" sz="2800" dirty="0">
              <a:solidFill>
                <a:srgbClr val="00B050"/>
              </a:solidFill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GB" altLang="fr-FR" sz="2800" dirty="0">
                <a:solidFill>
                  <a:srgbClr val="00B050"/>
                </a:solidFill>
                <a:cs typeface="Arial" panose="020B0604020202020204" pitchFamily="34" charset="0"/>
              </a:rPr>
              <a:t>		</a:t>
            </a:r>
            <a:r>
              <a:rPr lang="en-GB" altLang="fr-FR" sz="2800" i="1" dirty="0" err="1">
                <a:solidFill>
                  <a:srgbClr val="00B050"/>
                </a:solidFill>
                <a:cs typeface="Arial" panose="020B0604020202020204" pitchFamily="34" charset="0"/>
              </a:rPr>
              <a:t>parfaite</a:t>
            </a:r>
            <a:r>
              <a:rPr lang="en-GB" altLang="fr-FR" sz="2800" i="1" dirty="0">
                <a:solidFill>
                  <a:srgbClr val="00B050"/>
                </a:solidFill>
                <a:cs typeface="Arial" panose="020B0604020202020204" pitchFamily="34" charset="0"/>
              </a:rPr>
              <a:t>  						</a:t>
            </a:r>
            <a:r>
              <a:rPr lang="en-GB" altLang="fr-FR" sz="2800" i="1" dirty="0" err="1">
                <a:solidFill>
                  <a:srgbClr val="00B050"/>
                </a:solidFill>
                <a:cs typeface="Arial" panose="020B0604020202020204" pitchFamily="34" charset="0"/>
              </a:rPr>
              <a:t>polarisée</a:t>
            </a:r>
            <a:endParaRPr lang="en-GB" altLang="fr-FR" sz="2800" i="1" dirty="0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6096000" y="1805458"/>
            <a:ext cx="865943" cy="5300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44" dirty="0"/>
              <a:t>H</a:t>
            </a:r>
            <a:r>
              <a:rPr lang="fr-BE" sz="2844" baseline="-25000" dirty="0"/>
              <a:t>2</a:t>
            </a:r>
            <a:r>
              <a:rPr lang="fr-BE" sz="2844" dirty="0"/>
              <a:t>O</a:t>
            </a:r>
          </a:p>
        </p:txBody>
      </p:sp>
      <p:grpSp>
        <p:nvGrpSpPr>
          <p:cNvPr id="54" name="Group 53"/>
          <p:cNvGrpSpPr/>
          <p:nvPr/>
        </p:nvGrpSpPr>
        <p:grpSpPr>
          <a:xfrm>
            <a:off x="7753567" y="1829925"/>
            <a:ext cx="555400" cy="530017"/>
            <a:chOff x="3021089" y="608331"/>
            <a:chExt cx="312420" cy="298142"/>
          </a:xfrm>
        </p:grpSpPr>
        <p:sp>
          <p:nvSpPr>
            <p:cNvPr id="55" name="TextBox 54"/>
            <p:cNvSpPr txBox="1"/>
            <p:nvPr/>
          </p:nvSpPr>
          <p:spPr>
            <a:xfrm>
              <a:off x="3021089" y="608331"/>
              <a:ext cx="312420" cy="2981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2844" dirty="0"/>
                <a:t>H</a:t>
              </a:r>
              <a:endParaRPr lang="fr-BE" sz="2844" baseline="-25000" dirty="0"/>
            </a:p>
          </p:txBody>
        </p:sp>
        <p:sp>
          <p:nvSpPr>
            <p:cNvPr id="56" name="Oval 55"/>
            <p:cNvSpPr/>
            <p:nvPr/>
          </p:nvSpPr>
          <p:spPr>
            <a:xfrm>
              <a:off x="3250044" y="75474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sz="1422" dirty="0"/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9197196" y="1820142"/>
            <a:ext cx="525200" cy="530017"/>
            <a:chOff x="3931640" y="608331"/>
            <a:chExt cx="295432" cy="298142"/>
          </a:xfrm>
        </p:grpSpPr>
        <p:sp>
          <p:nvSpPr>
            <p:cNvPr id="58" name="TextBox 57"/>
            <p:cNvSpPr txBox="1"/>
            <p:nvPr/>
          </p:nvSpPr>
          <p:spPr>
            <a:xfrm>
              <a:off x="3938150" y="608331"/>
              <a:ext cx="288922" cy="2981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2844" dirty="0"/>
                <a:t>H</a:t>
              </a:r>
              <a:endParaRPr lang="fr-BE" sz="2844" baseline="-25000" dirty="0"/>
            </a:p>
          </p:txBody>
        </p:sp>
        <p:sp>
          <p:nvSpPr>
            <p:cNvPr id="59" name="Oval 58"/>
            <p:cNvSpPr/>
            <p:nvPr/>
          </p:nvSpPr>
          <p:spPr>
            <a:xfrm>
              <a:off x="3931640" y="7597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sz="1422" dirty="0"/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8446366" y="1828581"/>
            <a:ext cx="556765" cy="530017"/>
            <a:chOff x="2911080" y="161348"/>
            <a:chExt cx="313188" cy="298142"/>
          </a:xfrm>
        </p:grpSpPr>
        <p:grpSp>
          <p:nvGrpSpPr>
            <p:cNvPr id="61" name="Group 60"/>
            <p:cNvGrpSpPr/>
            <p:nvPr/>
          </p:nvGrpSpPr>
          <p:grpSpPr>
            <a:xfrm>
              <a:off x="2917240" y="161348"/>
              <a:ext cx="307028" cy="298142"/>
              <a:chOff x="2917240" y="161348"/>
              <a:chExt cx="307028" cy="298142"/>
            </a:xfrm>
          </p:grpSpPr>
          <p:sp>
            <p:nvSpPr>
              <p:cNvPr id="64" name="TextBox 63"/>
              <p:cNvSpPr txBox="1"/>
              <p:nvPr/>
            </p:nvSpPr>
            <p:spPr>
              <a:xfrm>
                <a:off x="2917240" y="161348"/>
                <a:ext cx="307028" cy="2981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BE" sz="2844" dirty="0">
                    <a:solidFill>
                      <a:srgbClr val="FF0000"/>
                    </a:solidFill>
                  </a:rPr>
                  <a:t>O</a:t>
                </a:r>
                <a:endParaRPr lang="fr-BE" sz="2844" baseline="-25000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65" name="Straight Connector 64"/>
              <p:cNvCxnSpPr/>
              <p:nvPr/>
            </p:nvCxnSpPr>
            <p:spPr>
              <a:xfrm>
                <a:off x="3019634" y="218114"/>
                <a:ext cx="102240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/>
              <p:cNvCxnSpPr/>
              <p:nvPr/>
            </p:nvCxnSpPr>
            <p:spPr>
              <a:xfrm>
                <a:off x="3019634" y="444718"/>
                <a:ext cx="102240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2" name="Oval 61"/>
            <p:cNvSpPr/>
            <p:nvPr/>
          </p:nvSpPr>
          <p:spPr>
            <a:xfrm>
              <a:off x="3178549" y="307765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sz="1422" dirty="0">
                <a:solidFill>
                  <a:srgbClr val="FF0000"/>
                </a:solidFill>
              </a:endParaRPr>
            </a:p>
          </p:txBody>
        </p:sp>
        <p:sp>
          <p:nvSpPr>
            <p:cNvPr id="63" name="Oval 62"/>
            <p:cNvSpPr/>
            <p:nvPr/>
          </p:nvSpPr>
          <p:spPr>
            <a:xfrm>
              <a:off x="2911080" y="307765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sz="1422" dirty="0">
                <a:solidFill>
                  <a:srgbClr val="FF0000"/>
                </a:solidFill>
              </a:endParaRPr>
            </a:p>
          </p:txBody>
        </p:sp>
      </p:grpSp>
      <p:cxnSp>
        <p:nvCxnSpPr>
          <p:cNvPr id="67" name="Straight Connector 66"/>
          <p:cNvCxnSpPr/>
          <p:nvPr/>
        </p:nvCxnSpPr>
        <p:spPr>
          <a:xfrm flipV="1">
            <a:off x="8231938" y="2122053"/>
            <a:ext cx="221163" cy="513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 flipV="1">
            <a:off x="8994538" y="2126606"/>
            <a:ext cx="221163" cy="513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9" name="Group 68"/>
          <p:cNvGrpSpPr/>
          <p:nvPr/>
        </p:nvGrpSpPr>
        <p:grpSpPr>
          <a:xfrm>
            <a:off x="2254906" y="1811156"/>
            <a:ext cx="555400" cy="530017"/>
            <a:chOff x="3021089" y="608331"/>
            <a:chExt cx="312420" cy="298142"/>
          </a:xfrm>
        </p:grpSpPr>
        <p:sp>
          <p:nvSpPr>
            <p:cNvPr id="70" name="TextBox 69"/>
            <p:cNvSpPr txBox="1"/>
            <p:nvPr/>
          </p:nvSpPr>
          <p:spPr>
            <a:xfrm>
              <a:off x="3021089" y="608331"/>
              <a:ext cx="312420" cy="2981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2844" dirty="0"/>
                <a:t>H</a:t>
              </a:r>
              <a:endParaRPr lang="fr-BE" sz="2844" baseline="-25000" dirty="0"/>
            </a:p>
          </p:txBody>
        </p:sp>
        <p:sp>
          <p:nvSpPr>
            <p:cNvPr id="71" name="Oval 70"/>
            <p:cNvSpPr/>
            <p:nvPr/>
          </p:nvSpPr>
          <p:spPr>
            <a:xfrm>
              <a:off x="3250044" y="75474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sz="1422" dirty="0"/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3684891" y="1801373"/>
            <a:ext cx="538848" cy="530017"/>
            <a:chOff x="3931640" y="608331"/>
            <a:chExt cx="303109" cy="298142"/>
          </a:xfrm>
        </p:grpSpPr>
        <p:sp>
          <p:nvSpPr>
            <p:cNvPr id="73" name="TextBox 72"/>
            <p:cNvSpPr txBox="1"/>
            <p:nvPr/>
          </p:nvSpPr>
          <p:spPr>
            <a:xfrm>
              <a:off x="3945827" y="608331"/>
              <a:ext cx="288922" cy="2981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2844" dirty="0"/>
                <a:t>H</a:t>
              </a:r>
              <a:endParaRPr lang="fr-BE" sz="2844" baseline="-25000" dirty="0"/>
            </a:p>
          </p:txBody>
        </p:sp>
        <p:sp>
          <p:nvSpPr>
            <p:cNvPr id="74" name="Oval 73"/>
            <p:cNvSpPr/>
            <p:nvPr/>
          </p:nvSpPr>
          <p:spPr>
            <a:xfrm>
              <a:off x="3931640" y="7597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sz="1422" dirty="0"/>
            </a:p>
          </p:txBody>
        </p:sp>
      </p:grpSp>
      <p:sp>
        <p:nvSpPr>
          <p:cNvPr id="84" name="TextBox 83"/>
          <p:cNvSpPr txBox="1"/>
          <p:nvPr/>
        </p:nvSpPr>
        <p:spPr>
          <a:xfrm>
            <a:off x="608915" y="1821458"/>
            <a:ext cx="582211" cy="5300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44" dirty="0"/>
              <a:t>H</a:t>
            </a:r>
            <a:r>
              <a:rPr lang="fr-BE" sz="2844" baseline="-25000" dirty="0"/>
              <a:t>2</a:t>
            </a:r>
            <a:endParaRPr lang="fr-BE" sz="2844" dirty="0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27EF096-677E-BBDA-794F-FD9F1E4819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462" y="3619105"/>
            <a:ext cx="11624538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GB" altLang="fr-FR" sz="2800" dirty="0">
                <a:solidFill>
                  <a:srgbClr val="00B050"/>
                </a:solidFill>
                <a:cs typeface="Arial" panose="020B0604020202020204" pitchFamily="34" charset="0"/>
              </a:rPr>
              <a:t>Liaison </a:t>
            </a:r>
            <a:r>
              <a:rPr lang="en-GB" altLang="fr-FR" sz="2800" b="1" dirty="0" err="1">
                <a:solidFill>
                  <a:srgbClr val="00B050"/>
                </a:solidFill>
                <a:cs typeface="Arial" panose="020B0604020202020204" pitchFamily="34" charset="0"/>
              </a:rPr>
              <a:t>covalente</a:t>
            </a:r>
            <a:r>
              <a:rPr lang="en-GB" altLang="fr-FR" sz="2800" dirty="0">
                <a:solidFill>
                  <a:srgbClr val="00B050"/>
                </a:solidFill>
                <a:cs typeface="Arial" panose="020B0604020202020204" pitchFamily="34" charset="0"/>
              </a:rPr>
              <a:t>	</a:t>
            </a:r>
            <a:r>
              <a:rPr lang="en-GB" altLang="fr-FR" sz="2800" b="1" dirty="0">
                <a:solidFill>
                  <a:srgbClr val="00B050"/>
                </a:solidFill>
                <a:cs typeface="Arial" panose="020B0604020202020204" pitchFamily="34" charset="0"/>
              </a:rPr>
              <a:t>dative</a:t>
            </a:r>
            <a:r>
              <a:rPr lang="en-GB" altLang="fr-FR" sz="2800" dirty="0">
                <a:solidFill>
                  <a:srgbClr val="00B050"/>
                </a:solidFill>
                <a:cs typeface="Arial" panose="020B0604020202020204" pitchFamily="34" charset="0"/>
              </a:rPr>
              <a:t>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GB" altLang="fr-FR" sz="2800" dirty="0">
              <a:solidFill>
                <a:srgbClr val="00B050"/>
              </a:solidFill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GB" altLang="fr-FR" sz="2800" dirty="0">
                <a:solidFill>
                  <a:srgbClr val="00B050"/>
                </a:solidFill>
                <a:cs typeface="Arial" panose="020B0604020202020204" pitchFamily="34" charset="0"/>
              </a:rPr>
              <a:t>		</a:t>
            </a:r>
            <a:r>
              <a:rPr lang="en-GB" altLang="fr-FR" sz="2800" i="1" dirty="0">
                <a:solidFill>
                  <a:srgbClr val="00B050"/>
                </a:solidFill>
                <a:cs typeface="Arial" panose="020B0604020202020204" pitchFamily="34" charset="0"/>
              </a:rPr>
              <a:t>semi-</a:t>
            </a:r>
            <a:r>
              <a:rPr lang="en-GB" altLang="fr-FR" sz="2800" i="1" dirty="0" err="1">
                <a:solidFill>
                  <a:srgbClr val="00B050"/>
                </a:solidFill>
                <a:cs typeface="Arial" panose="020B0604020202020204" pitchFamily="34" charset="0"/>
              </a:rPr>
              <a:t>polaire</a:t>
            </a:r>
            <a:r>
              <a:rPr lang="en-GB" altLang="fr-FR" sz="2800" i="1" dirty="0">
                <a:solidFill>
                  <a:srgbClr val="00B050"/>
                </a:solidFill>
                <a:cs typeface="Arial" panose="020B0604020202020204" pitchFamily="34" charset="0"/>
              </a:rPr>
              <a:t> 			 		coordinative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0AF72F-0002-A313-84C1-B0E10868E98B}"/>
              </a:ext>
            </a:extLst>
          </p:cNvPr>
          <p:cNvSpPr txBox="1"/>
          <p:nvPr/>
        </p:nvSpPr>
        <p:spPr>
          <a:xfrm>
            <a:off x="608915" y="2474904"/>
            <a:ext cx="582211" cy="5300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44" dirty="0"/>
              <a:t>N</a:t>
            </a:r>
            <a:r>
              <a:rPr lang="fr-BE" sz="2844" baseline="-25000" dirty="0"/>
              <a:t>2</a:t>
            </a:r>
            <a:endParaRPr lang="fr-BE" sz="2844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A15671-D1AA-ED68-B63F-FD50D7BEABD1}"/>
              </a:ext>
            </a:extLst>
          </p:cNvPr>
          <p:cNvSpPr txBox="1"/>
          <p:nvPr/>
        </p:nvSpPr>
        <p:spPr>
          <a:xfrm>
            <a:off x="2194240" y="5353275"/>
            <a:ext cx="846707" cy="5300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44" dirty="0"/>
              <a:t>SO</a:t>
            </a:r>
            <a:r>
              <a:rPr lang="fr-BE" sz="2844" baseline="-25000" dirty="0"/>
              <a:t>2</a:t>
            </a:r>
            <a:endParaRPr lang="fr-BE" sz="2844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F6C35E-FE0D-1EC4-26D6-7CA02B0A4562}"/>
              </a:ext>
            </a:extLst>
          </p:cNvPr>
          <p:cNvSpPr txBox="1"/>
          <p:nvPr/>
        </p:nvSpPr>
        <p:spPr>
          <a:xfrm>
            <a:off x="9278472" y="5200235"/>
            <a:ext cx="1008609" cy="5300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44" dirty="0"/>
              <a:t>H</a:t>
            </a:r>
            <a:r>
              <a:rPr lang="fr-BE" sz="2844" baseline="-25000" dirty="0"/>
              <a:t>3</a:t>
            </a:r>
            <a:r>
              <a:rPr lang="fr-BE" sz="2844" dirty="0"/>
              <a:t>O</a:t>
            </a:r>
            <a:r>
              <a:rPr lang="fr-BE" sz="2844" baseline="30000" dirty="0"/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39021117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7524750" y="6488668"/>
            <a:ext cx="46672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Liaisons chimiques – formules moléculaires</a:t>
            </a:r>
            <a:endParaRPr lang="fr-BE" dirty="0"/>
          </a:p>
        </p:txBody>
      </p:sp>
      <p:sp>
        <p:nvSpPr>
          <p:cNvPr id="14" name="Line 3"/>
          <p:cNvSpPr>
            <a:spLocks noChangeShapeType="1"/>
          </p:cNvSpPr>
          <p:nvPr/>
        </p:nvSpPr>
        <p:spPr bwMode="auto">
          <a:xfrm>
            <a:off x="6815932" y="6520931"/>
            <a:ext cx="52197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B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16" name="Picture 1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9390" y="4175760"/>
            <a:ext cx="6135169" cy="1975839"/>
          </a:xfrm>
          <a:prstGeom prst="rect">
            <a:avLst/>
          </a:prstGeom>
          <a:noFill/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5932" y="1806846"/>
            <a:ext cx="3968430" cy="1549860"/>
          </a:xfrm>
          <a:prstGeom prst="rect">
            <a:avLst/>
          </a:prstGeom>
        </p:spPr>
      </p:pic>
      <p:sp>
        <p:nvSpPr>
          <p:cNvPr id="52" name="Rectangle 5"/>
          <p:cNvSpPr>
            <a:spLocks noChangeArrowheads="1"/>
          </p:cNvSpPr>
          <p:nvPr/>
        </p:nvSpPr>
        <p:spPr bwMode="auto">
          <a:xfrm>
            <a:off x="379693" y="233083"/>
            <a:ext cx="5903913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GB" altLang="fr-FR" sz="2800" dirty="0">
                <a:solidFill>
                  <a:srgbClr val="00B050"/>
                </a:solidFill>
                <a:cs typeface="Arial" panose="020B0604020202020204" pitchFamily="34" charset="0"/>
              </a:rPr>
              <a:t>Liaison </a:t>
            </a:r>
            <a:r>
              <a:rPr lang="en-GB" altLang="fr-FR" sz="2800" b="1" dirty="0" err="1">
                <a:solidFill>
                  <a:srgbClr val="00B050"/>
                </a:solidFill>
                <a:cs typeface="Arial" panose="020B0604020202020204" pitchFamily="34" charset="0"/>
              </a:rPr>
              <a:t>covalente</a:t>
            </a:r>
            <a:r>
              <a:rPr lang="en-GB" altLang="fr-FR" sz="2800" dirty="0">
                <a:solidFill>
                  <a:srgbClr val="00B050"/>
                </a:solidFill>
                <a:cs typeface="Arial" panose="020B0604020202020204" pitchFamily="34" charset="0"/>
              </a:rPr>
              <a:t>	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GB" altLang="fr-FR" sz="2800" dirty="0">
                <a:solidFill>
                  <a:srgbClr val="00B050"/>
                </a:solidFill>
                <a:cs typeface="Arial" panose="020B0604020202020204" pitchFamily="34" charset="0"/>
              </a:rPr>
              <a:t>	</a:t>
            </a:r>
            <a:r>
              <a:rPr lang="en-GB" altLang="fr-FR" sz="2800" b="1" dirty="0" err="1">
                <a:solidFill>
                  <a:srgbClr val="00B050"/>
                </a:solidFill>
                <a:cs typeface="Arial" panose="020B0604020202020204" pitchFamily="34" charset="0"/>
              </a:rPr>
              <a:t>normale</a:t>
            </a:r>
            <a:r>
              <a:rPr lang="en-GB" altLang="fr-FR" sz="2800" dirty="0">
                <a:solidFill>
                  <a:srgbClr val="00B050"/>
                </a:solidFill>
                <a:cs typeface="Arial" panose="020B0604020202020204" pitchFamily="34" charset="0"/>
              </a:rPr>
              <a:t> (</a:t>
            </a:r>
            <a:r>
              <a:rPr lang="en-GB" altLang="fr-FR" sz="2800" dirty="0" err="1">
                <a:solidFill>
                  <a:srgbClr val="00B050"/>
                </a:solidFill>
                <a:cs typeface="Arial" panose="020B0604020202020204" pitchFamily="34" charset="0"/>
              </a:rPr>
              <a:t>parfaite</a:t>
            </a:r>
            <a:r>
              <a:rPr lang="en-GB" altLang="fr-FR" sz="2800" dirty="0">
                <a:solidFill>
                  <a:srgbClr val="00B050"/>
                </a:solidFill>
                <a:cs typeface="Arial" panose="020B0604020202020204" pitchFamily="34" charset="0"/>
              </a:rPr>
              <a:t> – </a:t>
            </a:r>
            <a:r>
              <a:rPr lang="en-GB" altLang="fr-FR" sz="2800" dirty="0" err="1">
                <a:solidFill>
                  <a:srgbClr val="00B050"/>
                </a:solidFill>
                <a:cs typeface="Arial" panose="020B0604020202020204" pitchFamily="34" charset="0"/>
              </a:rPr>
              <a:t>polarisée</a:t>
            </a:r>
            <a:r>
              <a:rPr lang="en-GB" altLang="fr-FR" sz="2800" dirty="0">
                <a:solidFill>
                  <a:srgbClr val="00B050"/>
                </a:solidFill>
                <a:cs typeface="Arial" panose="020B0604020202020204" pitchFamily="34" charset="0"/>
              </a:rPr>
              <a:t>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GB" altLang="fr-FR" sz="2800" dirty="0">
                <a:solidFill>
                  <a:srgbClr val="00B050"/>
                </a:solidFill>
                <a:cs typeface="Arial" panose="020B0604020202020204" pitchFamily="34" charset="0"/>
              </a:rPr>
              <a:t>	dative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67463" y="3441343"/>
            <a:ext cx="865943" cy="5300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44" dirty="0"/>
              <a:t>H</a:t>
            </a:r>
            <a:r>
              <a:rPr lang="fr-BE" sz="2844" baseline="-25000" dirty="0"/>
              <a:t>2</a:t>
            </a:r>
            <a:r>
              <a:rPr lang="fr-BE" sz="2844" dirty="0"/>
              <a:t>O</a:t>
            </a:r>
          </a:p>
        </p:txBody>
      </p:sp>
      <p:grpSp>
        <p:nvGrpSpPr>
          <p:cNvPr id="54" name="Group 53"/>
          <p:cNvGrpSpPr/>
          <p:nvPr/>
        </p:nvGrpSpPr>
        <p:grpSpPr>
          <a:xfrm>
            <a:off x="2225030" y="3465810"/>
            <a:ext cx="555400" cy="530017"/>
            <a:chOff x="3021089" y="608331"/>
            <a:chExt cx="312420" cy="298142"/>
          </a:xfrm>
        </p:grpSpPr>
        <p:sp>
          <p:nvSpPr>
            <p:cNvPr id="55" name="TextBox 54"/>
            <p:cNvSpPr txBox="1"/>
            <p:nvPr/>
          </p:nvSpPr>
          <p:spPr>
            <a:xfrm>
              <a:off x="3021089" y="608331"/>
              <a:ext cx="312420" cy="2981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2844" dirty="0"/>
                <a:t>H</a:t>
              </a:r>
              <a:endParaRPr lang="fr-BE" sz="2844" baseline="-25000" dirty="0"/>
            </a:p>
          </p:txBody>
        </p:sp>
        <p:sp>
          <p:nvSpPr>
            <p:cNvPr id="56" name="Oval 55"/>
            <p:cNvSpPr/>
            <p:nvPr/>
          </p:nvSpPr>
          <p:spPr>
            <a:xfrm>
              <a:off x="3250044" y="75474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sz="1422" dirty="0"/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3668659" y="3456027"/>
            <a:ext cx="525200" cy="530017"/>
            <a:chOff x="3931640" y="608331"/>
            <a:chExt cx="295432" cy="298142"/>
          </a:xfrm>
        </p:grpSpPr>
        <p:sp>
          <p:nvSpPr>
            <p:cNvPr id="58" name="TextBox 57"/>
            <p:cNvSpPr txBox="1"/>
            <p:nvPr/>
          </p:nvSpPr>
          <p:spPr>
            <a:xfrm>
              <a:off x="3938150" y="608331"/>
              <a:ext cx="288922" cy="2981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2844" dirty="0"/>
                <a:t>H</a:t>
              </a:r>
              <a:endParaRPr lang="fr-BE" sz="2844" baseline="-25000" dirty="0"/>
            </a:p>
          </p:txBody>
        </p:sp>
        <p:sp>
          <p:nvSpPr>
            <p:cNvPr id="59" name="Oval 58"/>
            <p:cNvSpPr/>
            <p:nvPr/>
          </p:nvSpPr>
          <p:spPr>
            <a:xfrm>
              <a:off x="3931640" y="7597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sz="1422" dirty="0"/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2917829" y="3464466"/>
            <a:ext cx="556765" cy="530017"/>
            <a:chOff x="2911080" y="161348"/>
            <a:chExt cx="313188" cy="298142"/>
          </a:xfrm>
        </p:grpSpPr>
        <p:grpSp>
          <p:nvGrpSpPr>
            <p:cNvPr id="61" name="Group 60"/>
            <p:cNvGrpSpPr/>
            <p:nvPr/>
          </p:nvGrpSpPr>
          <p:grpSpPr>
            <a:xfrm>
              <a:off x="2917240" y="161348"/>
              <a:ext cx="307028" cy="298142"/>
              <a:chOff x="2917240" y="161348"/>
              <a:chExt cx="307028" cy="298142"/>
            </a:xfrm>
          </p:grpSpPr>
          <p:sp>
            <p:nvSpPr>
              <p:cNvPr id="64" name="TextBox 63"/>
              <p:cNvSpPr txBox="1"/>
              <p:nvPr/>
            </p:nvSpPr>
            <p:spPr>
              <a:xfrm>
                <a:off x="2917240" y="161348"/>
                <a:ext cx="307028" cy="2981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BE" sz="2844" dirty="0">
                    <a:solidFill>
                      <a:srgbClr val="FF0000"/>
                    </a:solidFill>
                  </a:rPr>
                  <a:t>O</a:t>
                </a:r>
                <a:endParaRPr lang="fr-BE" sz="2844" baseline="-25000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65" name="Straight Connector 64"/>
              <p:cNvCxnSpPr/>
              <p:nvPr/>
            </p:nvCxnSpPr>
            <p:spPr>
              <a:xfrm>
                <a:off x="3019634" y="218114"/>
                <a:ext cx="102240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/>
              <p:cNvCxnSpPr/>
              <p:nvPr/>
            </p:nvCxnSpPr>
            <p:spPr>
              <a:xfrm>
                <a:off x="3019634" y="444718"/>
                <a:ext cx="102240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2" name="Oval 61"/>
            <p:cNvSpPr/>
            <p:nvPr/>
          </p:nvSpPr>
          <p:spPr>
            <a:xfrm>
              <a:off x="3178549" y="307765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sz="1422" dirty="0">
                <a:solidFill>
                  <a:srgbClr val="FF0000"/>
                </a:solidFill>
              </a:endParaRPr>
            </a:p>
          </p:txBody>
        </p:sp>
        <p:sp>
          <p:nvSpPr>
            <p:cNvPr id="63" name="Oval 62"/>
            <p:cNvSpPr/>
            <p:nvPr/>
          </p:nvSpPr>
          <p:spPr>
            <a:xfrm>
              <a:off x="2911080" y="307765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sz="1422" dirty="0">
                <a:solidFill>
                  <a:srgbClr val="FF0000"/>
                </a:solidFill>
              </a:endParaRPr>
            </a:p>
          </p:txBody>
        </p:sp>
      </p:grpSp>
      <p:cxnSp>
        <p:nvCxnSpPr>
          <p:cNvPr id="67" name="Straight Connector 66"/>
          <p:cNvCxnSpPr/>
          <p:nvPr/>
        </p:nvCxnSpPr>
        <p:spPr>
          <a:xfrm flipV="1">
            <a:off x="2703401" y="3757938"/>
            <a:ext cx="221163" cy="513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 flipV="1">
            <a:off x="3466001" y="3762491"/>
            <a:ext cx="221163" cy="513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9" name="Group 68"/>
          <p:cNvGrpSpPr/>
          <p:nvPr/>
        </p:nvGrpSpPr>
        <p:grpSpPr>
          <a:xfrm>
            <a:off x="2213453" y="2281827"/>
            <a:ext cx="555400" cy="530017"/>
            <a:chOff x="3021089" y="608331"/>
            <a:chExt cx="312420" cy="298142"/>
          </a:xfrm>
        </p:grpSpPr>
        <p:sp>
          <p:nvSpPr>
            <p:cNvPr id="70" name="TextBox 69"/>
            <p:cNvSpPr txBox="1"/>
            <p:nvPr/>
          </p:nvSpPr>
          <p:spPr>
            <a:xfrm>
              <a:off x="3021089" y="608331"/>
              <a:ext cx="312420" cy="2981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2844" dirty="0"/>
                <a:t>H</a:t>
              </a:r>
              <a:endParaRPr lang="fr-BE" sz="2844" baseline="-25000" dirty="0"/>
            </a:p>
          </p:txBody>
        </p:sp>
        <p:sp>
          <p:nvSpPr>
            <p:cNvPr id="71" name="Oval 70"/>
            <p:cNvSpPr/>
            <p:nvPr/>
          </p:nvSpPr>
          <p:spPr>
            <a:xfrm>
              <a:off x="3250044" y="75474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sz="1422" dirty="0"/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3643438" y="2272044"/>
            <a:ext cx="538848" cy="530017"/>
            <a:chOff x="3931640" y="608331"/>
            <a:chExt cx="303109" cy="298142"/>
          </a:xfrm>
        </p:grpSpPr>
        <p:sp>
          <p:nvSpPr>
            <p:cNvPr id="73" name="TextBox 72"/>
            <p:cNvSpPr txBox="1"/>
            <p:nvPr/>
          </p:nvSpPr>
          <p:spPr>
            <a:xfrm>
              <a:off x="3945827" y="608331"/>
              <a:ext cx="288922" cy="2981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2844" dirty="0"/>
                <a:t>H</a:t>
              </a:r>
              <a:endParaRPr lang="fr-BE" sz="2844" baseline="-25000" dirty="0"/>
            </a:p>
          </p:txBody>
        </p:sp>
        <p:sp>
          <p:nvSpPr>
            <p:cNvPr id="74" name="Oval 73"/>
            <p:cNvSpPr/>
            <p:nvPr/>
          </p:nvSpPr>
          <p:spPr>
            <a:xfrm>
              <a:off x="3931640" y="7597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sz="1422" dirty="0"/>
            </a:p>
          </p:txBody>
        </p:sp>
      </p:grpSp>
      <p:sp>
        <p:nvSpPr>
          <p:cNvPr id="84" name="TextBox 83"/>
          <p:cNvSpPr txBox="1"/>
          <p:nvPr/>
        </p:nvSpPr>
        <p:spPr>
          <a:xfrm>
            <a:off x="567462" y="2292129"/>
            <a:ext cx="582211" cy="5300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44" dirty="0"/>
              <a:t>H</a:t>
            </a:r>
            <a:r>
              <a:rPr lang="fr-BE" sz="2844" baseline="-25000" dirty="0"/>
              <a:t>2</a:t>
            </a:r>
            <a:endParaRPr lang="fr-BE" sz="2844" dirty="0"/>
          </a:p>
        </p:txBody>
      </p:sp>
    </p:spTree>
    <p:extLst>
      <p:ext uri="{BB962C8B-B14F-4D97-AF65-F5344CB8AC3E}">
        <p14:creationId xmlns:p14="http://schemas.microsoft.com/office/powerpoint/2010/main" val="4280558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7524750" y="6488668"/>
            <a:ext cx="46672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Liaisons chimiques – formules moléculaires</a:t>
            </a:r>
            <a:endParaRPr lang="fr-BE" dirty="0"/>
          </a:p>
        </p:txBody>
      </p:sp>
      <p:sp>
        <p:nvSpPr>
          <p:cNvPr id="14" name="Line 3"/>
          <p:cNvSpPr>
            <a:spLocks noChangeShapeType="1"/>
          </p:cNvSpPr>
          <p:nvPr/>
        </p:nvSpPr>
        <p:spPr bwMode="auto">
          <a:xfrm>
            <a:off x="6815932" y="6520931"/>
            <a:ext cx="52197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B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2" name="Rectangle 5"/>
          <p:cNvSpPr>
            <a:spLocks noChangeArrowheads="1"/>
          </p:cNvSpPr>
          <p:nvPr/>
        </p:nvSpPr>
        <p:spPr bwMode="auto">
          <a:xfrm>
            <a:off x="192087" y="369332"/>
            <a:ext cx="5903913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GB" altLang="fr-FR" sz="2800" dirty="0">
                <a:solidFill>
                  <a:srgbClr val="00B050"/>
                </a:solidFill>
                <a:cs typeface="Arial" panose="020B0604020202020204" pitchFamily="34" charset="0"/>
              </a:rPr>
              <a:t>Liaison </a:t>
            </a:r>
            <a:r>
              <a:rPr lang="en-GB" altLang="fr-FR" sz="2800" b="1" dirty="0" err="1">
                <a:solidFill>
                  <a:srgbClr val="00B050"/>
                </a:solidFill>
                <a:cs typeface="Arial" panose="020B0604020202020204" pitchFamily="34" charset="0"/>
              </a:rPr>
              <a:t>covalente</a:t>
            </a:r>
            <a:r>
              <a:rPr lang="en-GB" altLang="fr-FR" sz="2800" dirty="0">
                <a:solidFill>
                  <a:srgbClr val="00B050"/>
                </a:solidFill>
                <a:cs typeface="Arial" panose="020B0604020202020204" pitchFamily="34" charset="0"/>
              </a:rPr>
              <a:t>	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GB" altLang="fr-FR" sz="2800" dirty="0">
                <a:solidFill>
                  <a:srgbClr val="00B050"/>
                </a:solidFill>
                <a:cs typeface="Arial" panose="020B0604020202020204" pitchFamily="34" charset="0"/>
              </a:rPr>
              <a:t>	</a:t>
            </a:r>
            <a:r>
              <a:rPr lang="en-GB" altLang="fr-FR" sz="2800" dirty="0" err="1">
                <a:solidFill>
                  <a:srgbClr val="00B050"/>
                </a:solidFill>
                <a:cs typeface="Arial" panose="020B0604020202020204" pitchFamily="34" charset="0"/>
              </a:rPr>
              <a:t>normale</a:t>
            </a:r>
            <a:r>
              <a:rPr lang="en-GB" altLang="fr-FR" sz="2800" dirty="0">
                <a:solidFill>
                  <a:srgbClr val="00B050"/>
                </a:solidFill>
                <a:cs typeface="Arial" panose="020B0604020202020204" pitchFamily="34" charset="0"/>
              </a:rPr>
              <a:t> (</a:t>
            </a:r>
            <a:r>
              <a:rPr lang="en-GB" altLang="fr-FR" sz="2800" dirty="0" err="1">
                <a:solidFill>
                  <a:srgbClr val="00B050"/>
                </a:solidFill>
                <a:cs typeface="Arial" panose="020B0604020202020204" pitchFamily="34" charset="0"/>
              </a:rPr>
              <a:t>parfaite</a:t>
            </a:r>
            <a:r>
              <a:rPr lang="en-GB" altLang="fr-FR" sz="2800" dirty="0">
                <a:solidFill>
                  <a:srgbClr val="00B050"/>
                </a:solidFill>
                <a:cs typeface="Arial" panose="020B0604020202020204" pitchFamily="34" charset="0"/>
              </a:rPr>
              <a:t> – </a:t>
            </a:r>
            <a:r>
              <a:rPr lang="en-GB" altLang="fr-FR" sz="2800" dirty="0" err="1">
                <a:solidFill>
                  <a:srgbClr val="00B050"/>
                </a:solidFill>
                <a:cs typeface="Arial" panose="020B0604020202020204" pitchFamily="34" charset="0"/>
              </a:rPr>
              <a:t>polarisée</a:t>
            </a:r>
            <a:r>
              <a:rPr lang="en-GB" altLang="fr-FR" sz="2800" dirty="0">
                <a:solidFill>
                  <a:srgbClr val="00B050"/>
                </a:solidFill>
                <a:cs typeface="Arial" panose="020B0604020202020204" pitchFamily="34" charset="0"/>
              </a:rPr>
              <a:t>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GB" altLang="fr-FR" sz="2800" dirty="0">
                <a:solidFill>
                  <a:srgbClr val="00B050"/>
                </a:solidFill>
                <a:cs typeface="Arial" panose="020B0604020202020204" pitchFamily="34" charset="0"/>
              </a:rPr>
              <a:t>	</a:t>
            </a:r>
            <a:r>
              <a:rPr lang="en-GB" altLang="fr-FR" sz="2800" b="1" dirty="0">
                <a:solidFill>
                  <a:srgbClr val="00B050"/>
                </a:solidFill>
                <a:cs typeface="Arial" panose="020B0604020202020204" pitchFamily="34" charset="0"/>
              </a:rPr>
              <a:t>dative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BC5B0F06-D0DF-4397-B431-D5C3F98EBC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7251" y="285359"/>
            <a:ext cx="7569858" cy="6203309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369DD23D-FAB4-46DA-88B8-0130D5AE11E0}"/>
              </a:ext>
            </a:extLst>
          </p:cNvPr>
          <p:cNvSpPr/>
          <p:nvPr/>
        </p:nvSpPr>
        <p:spPr>
          <a:xfrm>
            <a:off x="7773751" y="417534"/>
            <a:ext cx="2955637" cy="20533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885049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7524750" y="6488668"/>
            <a:ext cx="46672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Liaisons chimiques – formules moléculaires</a:t>
            </a:r>
            <a:endParaRPr lang="fr-BE" dirty="0"/>
          </a:p>
        </p:txBody>
      </p:sp>
      <p:sp>
        <p:nvSpPr>
          <p:cNvPr id="14" name="Line 3"/>
          <p:cNvSpPr>
            <a:spLocks noChangeShapeType="1"/>
          </p:cNvSpPr>
          <p:nvPr/>
        </p:nvSpPr>
        <p:spPr bwMode="auto">
          <a:xfrm>
            <a:off x="6815932" y="6520931"/>
            <a:ext cx="52197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B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90086" y="5810021"/>
            <a:ext cx="6071437" cy="1047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92710" algn="ctr">
              <a:lnSpc>
                <a:spcPct val="115000"/>
              </a:lnSpc>
              <a:spcAft>
                <a:spcPts val="0"/>
              </a:spcAft>
            </a:pPr>
            <a:r>
              <a:rPr lang="fr-BE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Figure II.14. Structures-types en fonction du nombre de paires électroniques (m + n). A : 2 paires électroniques, B : 3 paires, C : 4 paires, D : 5 paires, E : 6 paires.</a:t>
            </a:r>
            <a:endParaRPr lang="fr-BE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058" y="775443"/>
            <a:ext cx="7734517" cy="4694797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9081920" y="1643281"/>
            <a:ext cx="3254545" cy="5866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1951355">
              <a:lnSpc>
                <a:spcPct val="150000"/>
              </a:lnSpc>
              <a:spcAft>
                <a:spcPts val="0"/>
              </a:spcAft>
            </a:pPr>
            <a:r>
              <a:rPr lang="fr-BE" sz="2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fr-BE" sz="2400" b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fr-BE" sz="2400" b="1" baseline="-25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fr-BE" sz="2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</a:t>
            </a:r>
            <a:r>
              <a:rPr lang="fr-BE" sz="2400" b="1" baseline="-25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endParaRPr lang="fr-BE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9081920" y="2476510"/>
            <a:ext cx="37882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1352550" algn="ctr">
              <a:lnSpc>
                <a:spcPct val="150000"/>
              </a:lnSpc>
              <a:spcAft>
                <a:spcPts val="0"/>
              </a:spcAft>
            </a:pPr>
            <a:r>
              <a:rPr lang="fr-BE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E-E &gt; E-X &gt; X-X</a:t>
            </a:r>
            <a:endParaRPr lang="fr-BE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C7DB69-E045-96ED-2E68-C337224907AA}"/>
              </a:ext>
            </a:extLst>
          </p:cNvPr>
          <p:cNvSpPr txBox="1"/>
          <p:nvPr/>
        </p:nvSpPr>
        <p:spPr>
          <a:xfrm>
            <a:off x="9081921" y="3804200"/>
            <a:ext cx="223873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4800" dirty="0">
                <a:hlinkClick r:id="rId3" action="ppaction://hlinkfile"/>
              </a:rPr>
              <a:t>PHET</a:t>
            </a:r>
            <a:endParaRPr lang="fr-BE" sz="4800" dirty="0"/>
          </a:p>
        </p:txBody>
      </p:sp>
    </p:spTree>
    <p:extLst>
      <p:ext uri="{BB962C8B-B14F-4D97-AF65-F5344CB8AC3E}">
        <p14:creationId xmlns:p14="http://schemas.microsoft.com/office/powerpoint/2010/main" val="32562844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CD0BD3E-353E-A604-9AAA-C51534482A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5782" y="4269695"/>
            <a:ext cx="2983969" cy="2238910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7524750" y="6488668"/>
            <a:ext cx="46672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Liaisons chimiques – formules moléculaires</a:t>
            </a:r>
            <a:endParaRPr lang="fr-BE" dirty="0"/>
          </a:p>
        </p:txBody>
      </p:sp>
      <p:sp>
        <p:nvSpPr>
          <p:cNvPr id="14" name="Line 3"/>
          <p:cNvSpPr>
            <a:spLocks noChangeShapeType="1"/>
          </p:cNvSpPr>
          <p:nvPr/>
        </p:nvSpPr>
        <p:spPr bwMode="auto">
          <a:xfrm>
            <a:off x="6815932" y="6520931"/>
            <a:ext cx="52197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B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2" name="Rectangle 5"/>
          <p:cNvSpPr>
            <a:spLocks noChangeArrowheads="1"/>
          </p:cNvSpPr>
          <p:nvPr/>
        </p:nvSpPr>
        <p:spPr bwMode="auto">
          <a:xfrm>
            <a:off x="379693" y="233083"/>
            <a:ext cx="1114950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GB" altLang="fr-FR" sz="2800" dirty="0">
                <a:solidFill>
                  <a:srgbClr val="00B050"/>
                </a:solidFill>
                <a:cs typeface="Arial" panose="020B0604020202020204" pitchFamily="34" charset="0"/>
              </a:rPr>
              <a:t>Liaison </a:t>
            </a:r>
            <a:r>
              <a:rPr lang="en-GB" altLang="fr-FR" sz="2800" b="1" dirty="0" err="1">
                <a:solidFill>
                  <a:srgbClr val="00B050"/>
                </a:solidFill>
                <a:cs typeface="Arial" panose="020B0604020202020204" pitchFamily="34" charset="0"/>
              </a:rPr>
              <a:t>covalente</a:t>
            </a:r>
            <a:r>
              <a:rPr lang="en-GB" altLang="fr-FR" sz="2800" dirty="0">
                <a:solidFill>
                  <a:srgbClr val="00B050"/>
                </a:solidFill>
                <a:cs typeface="Arial" panose="020B0604020202020204" pitchFamily="34" charset="0"/>
              </a:rPr>
              <a:t>	 </a:t>
            </a:r>
            <a:r>
              <a:rPr lang="en-GB" altLang="fr-FR" sz="2800" b="1" dirty="0" err="1">
                <a:solidFill>
                  <a:srgbClr val="00B050"/>
                </a:solidFill>
                <a:cs typeface="Arial" panose="020B0604020202020204" pitchFamily="34" charset="0"/>
              </a:rPr>
              <a:t>normale</a:t>
            </a:r>
            <a:r>
              <a:rPr lang="en-GB" altLang="fr-FR" sz="2800" dirty="0">
                <a:solidFill>
                  <a:srgbClr val="00B050"/>
                </a:solidFill>
                <a:cs typeface="Arial" panose="020B0604020202020204" pitchFamily="34" charset="0"/>
              </a:rPr>
              <a:t>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GB" altLang="fr-FR" sz="2800" dirty="0">
              <a:solidFill>
                <a:srgbClr val="00B050"/>
              </a:solidFill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GB" altLang="fr-FR" sz="2800" dirty="0">
                <a:solidFill>
                  <a:srgbClr val="00B050"/>
                </a:solidFill>
                <a:cs typeface="Arial" panose="020B0604020202020204" pitchFamily="34" charset="0"/>
              </a:rPr>
              <a:t>		</a:t>
            </a:r>
            <a:r>
              <a:rPr lang="en-GB" altLang="fr-FR" sz="2800" i="1" dirty="0" err="1">
                <a:solidFill>
                  <a:srgbClr val="00B050"/>
                </a:solidFill>
                <a:cs typeface="Arial" panose="020B0604020202020204" pitchFamily="34" charset="0"/>
              </a:rPr>
              <a:t>parfaite</a:t>
            </a:r>
            <a:r>
              <a:rPr lang="en-GB" altLang="fr-FR" sz="2800" i="1" dirty="0">
                <a:solidFill>
                  <a:srgbClr val="00B050"/>
                </a:solidFill>
                <a:cs typeface="Arial" panose="020B0604020202020204" pitchFamily="34" charset="0"/>
              </a:rPr>
              <a:t>  						</a:t>
            </a:r>
            <a:r>
              <a:rPr lang="en-GB" altLang="fr-FR" sz="2800" i="1" dirty="0" err="1">
                <a:solidFill>
                  <a:srgbClr val="00B050"/>
                </a:solidFill>
                <a:cs typeface="Arial" panose="020B0604020202020204" pitchFamily="34" charset="0"/>
              </a:rPr>
              <a:t>polarisée</a:t>
            </a:r>
            <a:endParaRPr lang="en-GB" altLang="fr-FR" sz="2800" i="1" dirty="0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6096000" y="1805458"/>
            <a:ext cx="865943" cy="5300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44" dirty="0"/>
              <a:t>H</a:t>
            </a:r>
            <a:r>
              <a:rPr lang="fr-BE" sz="2844" baseline="-25000" dirty="0"/>
              <a:t>2</a:t>
            </a:r>
            <a:r>
              <a:rPr lang="fr-BE" sz="2844" dirty="0"/>
              <a:t>O</a:t>
            </a:r>
          </a:p>
        </p:txBody>
      </p:sp>
      <p:grpSp>
        <p:nvGrpSpPr>
          <p:cNvPr id="54" name="Group 53"/>
          <p:cNvGrpSpPr/>
          <p:nvPr/>
        </p:nvGrpSpPr>
        <p:grpSpPr>
          <a:xfrm>
            <a:off x="7753567" y="1829925"/>
            <a:ext cx="555400" cy="530017"/>
            <a:chOff x="3021089" y="608331"/>
            <a:chExt cx="312420" cy="298142"/>
          </a:xfrm>
        </p:grpSpPr>
        <p:sp>
          <p:nvSpPr>
            <p:cNvPr id="55" name="TextBox 54"/>
            <p:cNvSpPr txBox="1"/>
            <p:nvPr/>
          </p:nvSpPr>
          <p:spPr>
            <a:xfrm>
              <a:off x="3021089" y="608331"/>
              <a:ext cx="312420" cy="2981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2844" dirty="0"/>
                <a:t>H</a:t>
              </a:r>
              <a:endParaRPr lang="fr-BE" sz="2844" baseline="-25000" dirty="0"/>
            </a:p>
          </p:txBody>
        </p:sp>
        <p:sp>
          <p:nvSpPr>
            <p:cNvPr id="56" name="Oval 55"/>
            <p:cNvSpPr/>
            <p:nvPr/>
          </p:nvSpPr>
          <p:spPr>
            <a:xfrm>
              <a:off x="3250044" y="75474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sz="1422" dirty="0"/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9197196" y="1820142"/>
            <a:ext cx="525200" cy="530017"/>
            <a:chOff x="3931640" y="608331"/>
            <a:chExt cx="295432" cy="298142"/>
          </a:xfrm>
        </p:grpSpPr>
        <p:sp>
          <p:nvSpPr>
            <p:cNvPr id="58" name="TextBox 57"/>
            <p:cNvSpPr txBox="1"/>
            <p:nvPr/>
          </p:nvSpPr>
          <p:spPr>
            <a:xfrm>
              <a:off x="3938150" y="608331"/>
              <a:ext cx="288922" cy="2981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2844" dirty="0"/>
                <a:t>H</a:t>
              </a:r>
              <a:endParaRPr lang="fr-BE" sz="2844" baseline="-25000" dirty="0"/>
            </a:p>
          </p:txBody>
        </p:sp>
        <p:sp>
          <p:nvSpPr>
            <p:cNvPr id="59" name="Oval 58"/>
            <p:cNvSpPr/>
            <p:nvPr/>
          </p:nvSpPr>
          <p:spPr>
            <a:xfrm>
              <a:off x="3931640" y="7597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sz="1422" dirty="0"/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8446366" y="1828581"/>
            <a:ext cx="556765" cy="530017"/>
            <a:chOff x="2911080" y="161348"/>
            <a:chExt cx="313188" cy="298142"/>
          </a:xfrm>
        </p:grpSpPr>
        <p:grpSp>
          <p:nvGrpSpPr>
            <p:cNvPr id="61" name="Group 60"/>
            <p:cNvGrpSpPr/>
            <p:nvPr/>
          </p:nvGrpSpPr>
          <p:grpSpPr>
            <a:xfrm>
              <a:off x="2917240" y="161348"/>
              <a:ext cx="307028" cy="298142"/>
              <a:chOff x="2917240" y="161348"/>
              <a:chExt cx="307028" cy="298142"/>
            </a:xfrm>
          </p:grpSpPr>
          <p:sp>
            <p:nvSpPr>
              <p:cNvPr id="64" name="TextBox 63"/>
              <p:cNvSpPr txBox="1"/>
              <p:nvPr/>
            </p:nvSpPr>
            <p:spPr>
              <a:xfrm>
                <a:off x="2917240" y="161348"/>
                <a:ext cx="307028" cy="2981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BE" sz="2844" dirty="0">
                    <a:solidFill>
                      <a:srgbClr val="FF0000"/>
                    </a:solidFill>
                  </a:rPr>
                  <a:t>O</a:t>
                </a:r>
                <a:endParaRPr lang="fr-BE" sz="2844" baseline="-25000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65" name="Straight Connector 64"/>
              <p:cNvCxnSpPr/>
              <p:nvPr/>
            </p:nvCxnSpPr>
            <p:spPr>
              <a:xfrm>
                <a:off x="3019634" y="218114"/>
                <a:ext cx="102240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/>
              <p:cNvCxnSpPr/>
              <p:nvPr/>
            </p:nvCxnSpPr>
            <p:spPr>
              <a:xfrm>
                <a:off x="3019634" y="444718"/>
                <a:ext cx="102240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2" name="Oval 61"/>
            <p:cNvSpPr/>
            <p:nvPr/>
          </p:nvSpPr>
          <p:spPr>
            <a:xfrm>
              <a:off x="3178549" y="307765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sz="1422" dirty="0">
                <a:solidFill>
                  <a:srgbClr val="FF0000"/>
                </a:solidFill>
              </a:endParaRPr>
            </a:p>
          </p:txBody>
        </p:sp>
        <p:sp>
          <p:nvSpPr>
            <p:cNvPr id="63" name="Oval 62"/>
            <p:cNvSpPr/>
            <p:nvPr/>
          </p:nvSpPr>
          <p:spPr>
            <a:xfrm>
              <a:off x="2911080" y="307765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sz="1422" dirty="0">
                <a:solidFill>
                  <a:srgbClr val="FF0000"/>
                </a:solidFill>
              </a:endParaRPr>
            </a:p>
          </p:txBody>
        </p:sp>
      </p:grpSp>
      <p:cxnSp>
        <p:nvCxnSpPr>
          <p:cNvPr id="67" name="Straight Connector 66"/>
          <p:cNvCxnSpPr/>
          <p:nvPr/>
        </p:nvCxnSpPr>
        <p:spPr>
          <a:xfrm flipV="1">
            <a:off x="8231938" y="2122053"/>
            <a:ext cx="221163" cy="513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 flipV="1">
            <a:off x="8994538" y="2126606"/>
            <a:ext cx="221163" cy="513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9" name="Group 68"/>
          <p:cNvGrpSpPr/>
          <p:nvPr/>
        </p:nvGrpSpPr>
        <p:grpSpPr>
          <a:xfrm>
            <a:off x="2254906" y="1811156"/>
            <a:ext cx="555400" cy="530017"/>
            <a:chOff x="3021089" y="608331"/>
            <a:chExt cx="312420" cy="298142"/>
          </a:xfrm>
        </p:grpSpPr>
        <p:sp>
          <p:nvSpPr>
            <p:cNvPr id="70" name="TextBox 69"/>
            <p:cNvSpPr txBox="1"/>
            <p:nvPr/>
          </p:nvSpPr>
          <p:spPr>
            <a:xfrm>
              <a:off x="3021089" y="608331"/>
              <a:ext cx="312420" cy="2981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2844" dirty="0"/>
                <a:t>H</a:t>
              </a:r>
              <a:endParaRPr lang="fr-BE" sz="2844" baseline="-25000" dirty="0"/>
            </a:p>
          </p:txBody>
        </p:sp>
        <p:sp>
          <p:nvSpPr>
            <p:cNvPr id="71" name="Oval 70"/>
            <p:cNvSpPr/>
            <p:nvPr/>
          </p:nvSpPr>
          <p:spPr>
            <a:xfrm>
              <a:off x="3250044" y="75474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sz="1422" dirty="0"/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3684891" y="1801373"/>
            <a:ext cx="538848" cy="530017"/>
            <a:chOff x="3931640" y="608331"/>
            <a:chExt cx="303109" cy="298142"/>
          </a:xfrm>
        </p:grpSpPr>
        <p:sp>
          <p:nvSpPr>
            <p:cNvPr id="73" name="TextBox 72"/>
            <p:cNvSpPr txBox="1"/>
            <p:nvPr/>
          </p:nvSpPr>
          <p:spPr>
            <a:xfrm>
              <a:off x="3945827" y="608331"/>
              <a:ext cx="288922" cy="2981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2844" dirty="0"/>
                <a:t>H</a:t>
              </a:r>
              <a:endParaRPr lang="fr-BE" sz="2844" baseline="-25000" dirty="0"/>
            </a:p>
          </p:txBody>
        </p:sp>
        <p:sp>
          <p:nvSpPr>
            <p:cNvPr id="74" name="Oval 73"/>
            <p:cNvSpPr/>
            <p:nvPr/>
          </p:nvSpPr>
          <p:spPr>
            <a:xfrm>
              <a:off x="3931640" y="7597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sz="1422" dirty="0"/>
            </a:p>
          </p:txBody>
        </p:sp>
      </p:grpSp>
      <p:sp>
        <p:nvSpPr>
          <p:cNvPr id="84" name="TextBox 83"/>
          <p:cNvSpPr txBox="1"/>
          <p:nvPr/>
        </p:nvSpPr>
        <p:spPr>
          <a:xfrm>
            <a:off x="608915" y="1821458"/>
            <a:ext cx="582211" cy="5300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44" dirty="0"/>
              <a:t>H</a:t>
            </a:r>
            <a:r>
              <a:rPr lang="fr-BE" sz="2844" baseline="-25000" dirty="0"/>
              <a:t>2</a:t>
            </a:r>
            <a:endParaRPr lang="fr-BE" sz="2844" dirty="0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27EF096-677E-BBDA-794F-FD9F1E4819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462" y="3619105"/>
            <a:ext cx="11624538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GB" altLang="fr-FR" sz="2800" dirty="0">
                <a:solidFill>
                  <a:srgbClr val="00B050"/>
                </a:solidFill>
                <a:cs typeface="Arial" panose="020B0604020202020204" pitchFamily="34" charset="0"/>
              </a:rPr>
              <a:t>Liaison </a:t>
            </a:r>
            <a:r>
              <a:rPr lang="en-GB" altLang="fr-FR" sz="2800" b="1" dirty="0" err="1">
                <a:solidFill>
                  <a:srgbClr val="00B050"/>
                </a:solidFill>
                <a:cs typeface="Arial" panose="020B0604020202020204" pitchFamily="34" charset="0"/>
              </a:rPr>
              <a:t>covalente</a:t>
            </a:r>
            <a:r>
              <a:rPr lang="en-GB" altLang="fr-FR" sz="2800" dirty="0">
                <a:solidFill>
                  <a:srgbClr val="00B050"/>
                </a:solidFill>
                <a:cs typeface="Arial" panose="020B0604020202020204" pitchFamily="34" charset="0"/>
              </a:rPr>
              <a:t>	</a:t>
            </a:r>
            <a:r>
              <a:rPr lang="en-GB" altLang="fr-FR" sz="2800" b="1" dirty="0">
                <a:solidFill>
                  <a:srgbClr val="00B050"/>
                </a:solidFill>
                <a:cs typeface="Arial" panose="020B0604020202020204" pitchFamily="34" charset="0"/>
              </a:rPr>
              <a:t>dative</a:t>
            </a:r>
            <a:r>
              <a:rPr lang="en-GB" altLang="fr-FR" sz="2800" dirty="0">
                <a:solidFill>
                  <a:srgbClr val="00B050"/>
                </a:solidFill>
                <a:cs typeface="Arial" panose="020B0604020202020204" pitchFamily="34" charset="0"/>
              </a:rPr>
              <a:t>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GB" altLang="fr-FR" sz="2800" dirty="0">
              <a:solidFill>
                <a:srgbClr val="00B050"/>
              </a:solidFill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GB" altLang="fr-FR" sz="2800" dirty="0">
                <a:solidFill>
                  <a:srgbClr val="00B050"/>
                </a:solidFill>
                <a:cs typeface="Arial" panose="020B0604020202020204" pitchFamily="34" charset="0"/>
              </a:rPr>
              <a:t>		</a:t>
            </a:r>
            <a:r>
              <a:rPr lang="en-GB" altLang="fr-FR" sz="2800" i="1" dirty="0">
                <a:solidFill>
                  <a:srgbClr val="00B050"/>
                </a:solidFill>
                <a:cs typeface="Arial" panose="020B0604020202020204" pitchFamily="34" charset="0"/>
              </a:rPr>
              <a:t>semi-</a:t>
            </a:r>
            <a:r>
              <a:rPr lang="en-GB" altLang="fr-FR" sz="2800" i="1" dirty="0" err="1">
                <a:solidFill>
                  <a:srgbClr val="00B050"/>
                </a:solidFill>
                <a:cs typeface="Arial" panose="020B0604020202020204" pitchFamily="34" charset="0"/>
              </a:rPr>
              <a:t>polaire</a:t>
            </a:r>
            <a:r>
              <a:rPr lang="en-GB" altLang="fr-FR" sz="2800" i="1" dirty="0">
                <a:solidFill>
                  <a:srgbClr val="00B050"/>
                </a:solidFill>
                <a:cs typeface="Arial" panose="020B0604020202020204" pitchFamily="34" charset="0"/>
              </a:rPr>
              <a:t> 			 		coordinative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0AF72F-0002-A313-84C1-B0E10868E98B}"/>
              </a:ext>
            </a:extLst>
          </p:cNvPr>
          <p:cNvSpPr txBox="1"/>
          <p:nvPr/>
        </p:nvSpPr>
        <p:spPr>
          <a:xfrm>
            <a:off x="608915" y="2474904"/>
            <a:ext cx="582211" cy="5300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44" dirty="0"/>
              <a:t>N</a:t>
            </a:r>
            <a:r>
              <a:rPr lang="fr-BE" sz="2844" baseline="-25000" dirty="0"/>
              <a:t>2</a:t>
            </a:r>
            <a:endParaRPr lang="fr-BE" sz="2844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A15671-D1AA-ED68-B63F-FD50D7BEABD1}"/>
              </a:ext>
            </a:extLst>
          </p:cNvPr>
          <p:cNvSpPr txBox="1"/>
          <p:nvPr/>
        </p:nvSpPr>
        <p:spPr>
          <a:xfrm>
            <a:off x="2194240" y="5353275"/>
            <a:ext cx="846707" cy="5300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44" dirty="0"/>
              <a:t>SO</a:t>
            </a:r>
            <a:r>
              <a:rPr lang="fr-BE" sz="2844" baseline="-25000" dirty="0"/>
              <a:t>2</a:t>
            </a:r>
            <a:endParaRPr lang="fr-BE" sz="2844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F6C35E-FE0D-1EC4-26D6-7CA02B0A4562}"/>
              </a:ext>
            </a:extLst>
          </p:cNvPr>
          <p:cNvSpPr txBox="1"/>
          <p:nvPr/>
        </p:nvSpPr>
        <p:spPr>
          <a:xfrm>
            <a:off x="7495064" y="5353275"/>
            <a:ext cx="1008609" cy="5300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44" dirty="0"/>
              <a:t>H</a:t>
            </a:r>
            <a:r>
              <a:rPr lang="fr-BE" sz="2844" baseline="-25000" dirty="0"/>
              <a:t>3</a:t>
            </a:r>
            <a:r>
              <a:rPr lang="fr-BE" sz="2844" dirty="0"/>
              <a:t>O</a:t>
            </a:r>
            <a:r>
              <a:rPr lang="fr-BE" sz="2844" baseline="30000" dirty="0"/>
              <a:t>+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E001F96-1C83-54AF-AD82-C7169FBB4EA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7621" y="2104097"/>
            <a:ext cx="2337118" cy="1793304"/>
          </a:xfrm>
          <a:prstGeom prst="rect">
            <a:avLst/>
          </a:prstGeom>
          <a:noFill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42B44A2-C81C-CDC7-EBC2-BB0F342C0C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6925" y="4725653"/>
            <a:ext cx="1828517" cy="16904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974661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85363"/>
            <a:ext cx="11238390" cy="586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30555" marR="452755">
              <a:lnSpc>
                <a:spcPct val="150000"/>
              </a:lnSpc>
              <a:spcAft>
                <a:spcPts val="0"/>
              </a:spcAft>
            </a:pPr>
            <a:r>
              <a:rPr lang="fr-BE" sz="2400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Exemples de géométries moléculaires</a:t>
            </a:r>
            <a:endParaRPr lang="fr-BE" sz="2000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-476803" y="2948899"/>
            <a:ext cx="12192000" cy="0"/>
          </a:xfrm>
          <a:prstGeom prst="rect">
            <a:avLst/>
          </a:prstGeom>
          <a:solidFill>
            <a:srgbClr val="F2F2F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BE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7078153"/>
              </p:ext>
            </p:extLst>
          </p:nvPr>
        </p:nvGraphicFramePr>
        <p:xfrm>
          <a:off x="275195" y="672062"/>
          <a:ext cx="10963195" cy="5446756"/>
        </p:xfrm>
        <a:graphic>
          <a:graphicData uri="http://schemas.openxmlformats.org/drawingml/2006/table">
            <a:tbl>
              <a:tblPr firstRow="1" firstCol="1" bandRow="1"/>
              <a:tblGrid>
                <a:gridCol w="13886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522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877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346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616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Type</a:t>
                      </a:r>
                      <a:endParaRPr lang="fr-B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Géométrie</a:t>
                      </a:r>
                      <a:endParaRPr lang="fr-B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Structure </a:t>
                      </a:r>
                      <a:r>
                        <a:rPr lang="en-US" sz="2400" b="1" i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spatiale</a:t>
                      </a:r>
                      <a:endParaRPr lang="fr-B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Exemples</a:t>
                      </a:r>
                      <a:endParaRPr lang="fr-B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616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AX</a:t>
                      </a:r>
                      <a:r>
                        <a:rPr lang="en-US" sz="2400" b="1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fr-B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Tétraèdre</a:t>
                      </a:r>
                      <a:endParaRPr lang="fr-B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B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lang="en-US" sz="2400" u="none" baseline="-25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 </a:t>
                      </a:r>
                      <a:r>
                        <a:rPr lang="en-US" sz="240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</a:t>
                      </a:r>
                      <a:r>
                        <a:rPr lang="en-US" sz="2400" u="none" baseline="-25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2400" u="none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en-US" sz="240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</a:t>
                      </a:r>
                      <a:r>
                        <a:rPr lang="en-US" sz="24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2400" baseline="30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3-</a:t>
                      </a:r>
                      <a:endParaRPr lang="fr-B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616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AX</a:t>
                      </a:r>
                      <a:r>
                        <a:rPr lang="en-US" sz="2400" b="1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24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en-US" sz="2400" b="1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fr-B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Pyramide trigonale</a:t>
                      </a:r>
                      <a:endParaRPr lang="fr-B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B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</a:t>
                      </a:r>
                      <a:r>
                        <a:rPr lang="en-US" sz="2400" u="none" baseline="-25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240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H</a:t>
                      </a:r>
                      <a:r>
                        <a:rPr lang="en-US" sz="2400" u="none" baseline="-25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240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US" sz="2400" u="none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fr-BE" sz="2400" u="non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616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AX</a:t>
                      </a:r>
                      <a:r>
                        <a:rPr lang="en-US" sz="2400" b="1" u="none" baseline="-25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400" b="1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en-US" sz="2400" b="1" u="none" baseline="-25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fr-BE" sz="2400" u="non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u="non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Coudée</a:t>
                      </a:r>
                      <a:endParaRPr lang="fr-BE" sz="2400" u="non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BE" sz="2400" u="non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2400" u="none" baseline="-25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40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O, SF</a:t>
                      </a:r>
                      <a:r>
                        <a:rPr lang="en-US" sz="2400" u="none" baseline="-25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40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ClO</a:t>
                      </a:r>
                      <a:r>
                        <a:rPr lang="en-US" sz="2400" u="none" baseline="-25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400" u="none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fr-BE" sz="2400" u="non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8" name="Picture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1923" y="1604199"/>
            <a:ext cx="1758950" cy="1315086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6579" y="2931121"/>
            <a:ext cx="2893378" cy="2057401"/>
          </a:xfrm>
          <a:prstGeom prst="rect">
            <a:avLst/>
          </a:prstGeom>
          <a:noFill/>
        </p:spPr>
      </p:pic>
      <p:pic>
        <p:nvPicPr>
          <p:cNvPr id="11" name="Picture 1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9489" y="4736995"/>
            <a:ext cx="2337118" cy="1793304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7524750" y="6488668"/>
            <a:ext cx="46672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Liaisons chimiques – formules moléculaires</a:t>
            </a:r>
            <a:endParaRPr lang="fr-BE" dirty="0"/>
          </a:p>
        </p:txBody>
      </p:sp>
      <p:sp>
        <p:nvSpPr>
          <p:cNvPr id="13" name="Line 3"/>
          <p:cNvSpPr>
            <a:spLocks noChangeShapeType="1"/>
          </p:cNvSpPr>
          <p:nvPr/>
        </p:nvSpPr>
        <p:spPr bwMode="auto">
          <a:xfrm>
            <a:off x="6815932" y="6520931"/>
            <a:ext cx="52197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B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7047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-476803" y="2948899"/>
            <a:ext cx="12192000" cy="0"/>
          </a:xfrm>
          <a:prstGeom prst="rect">
            <a:avLst/>
          </a:prstGeom>
          <a:solidFill>
            <a:srgbClr val="F2F2F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BE"/>
          </a:p>
        </p:txBody>
      </p:sp>
      <p:sp>
        <p:nvSpPr>
          <p:cNvPr id="12" name="Rectangle 11"/>
          <p:cNvSpPr/>
          <p:nvPr/>
        </p:nvSpPr>
        <p:spPr>
          <a:xfrm>
            <a:off x="7524750" y="6488668"/>
            <a:ext cx="46672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Liaisons chimiques – formules moléculaires</a:t>
            </a:r>
            <a:endParaRPr lang="fr-BE" dirty="0"/>
          </a:p>
        </p:txBody>
      </p:sp>
      <p:sp>
        <p:nvSpPr>
          <p:cNvPr id="13" name="Line 3"/>
          <p:cNvSpPr>
            <a:spLocks noChangeShapeType="1"/>
          </p:cNvSpPr>
          <p:nvPr/>
        </p:nvSpPr>
        <p:spPr bwMode="auto">
          <a:xfrm>
            <a:off x="6815932" y="6520931"/>
            <a:ext cx="52197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B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8161" y="71554"/>
            <a:ext cx="7075071" cy="914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92710">
              <a:lnSpc>
                <a:spcPct val="115000"/>
              </a:lnSpc>
              <a:spcAft>
                <a:spcPts val="0"/>
              </a:spcAft>
            </a:pPr>
            <a:r>
              <a:rPr lang="fr-BE" sz="2400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Polarité de molécules </a:t>
            </a:r>
          </a:p>
          <a:p>
            <a:pPr marR="92710">
              <a:lnSpc>
                <a:spcPct val="115000"/>
              </a:lnSpc>
              <a:spcAft>
                <a:spcPts val="0"/>
              </a:spcAft>
            </a:pPr>
            <a:r>
              <a:rPr lang="fr-BE" sz="2400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(H</a:t>
            </a:r>
            <a:r>
              <a:rPr lang="fr-BE" sz="2400" baseline="-25000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fr-BE" sz="2400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O, CO</a:t>
            </a:r>
            <a:r>
              <a:rPr lang="fr-BE" sz="2400" baseline="-25000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fr-BE" sz="2400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CCl</a:t>
            </a:r>
            <a:r>
              <a:rPr lang="fr-BE" sz="2400" baseline="-25000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fr-BE" sz="2400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fr-BE" sz="2400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2825" y="330087"/>
            <a:ext cx="6460813" cy="5821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0441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-476803" y="2948899"/>
            <a:ext cx="12192000" cy="0"/>
          </a:xfrm>
          <a:prstGeom prst="rect">
            <a:avLst/>
          </a:prstGeom>
          <a:solidFill>
            <a:srgbClr val="F2F2F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BE"/>
          </a:p>
        </p:txBody>
      </p:sp>
      <p:sp>
        <p:nvSpPr>
          <p:cNvPr id="12" name="Rectangle 11"/>
          <p:cNvSpPr/>
          <p:nvPr/>
        </p:nvSpPr>
        <p:spPr>
          <a:xfrm>
            <a:off x="7524750" y="6488668"/>
            <a:ext cx="46672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Liaisons chimiques – formules moléculaires</a:t>
            </a:r>
            <a:endParaRPr lang="fr-BE" dirty="0"/>
          </a:p>
        </p:txBody>
      </p:sp>
      <p:sp>
        <p:nvSpPr>
          <p:cNvPr id="13" name="Line 3"/>
          <p:cNvSpPr>
            <a:spLocks noChangeShapeType="1"/>
          </p:cNvSpPr>
          <p:nvPr/>
        </p:nvSpPr>
        <p:spPr bwMode="auto">
          <a:xfrm>
            <a:off x="6815932" y="6520931"/>
            <a:ext cx="52197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B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-1" y="270207"/>
            <a:ext cx="4957012" cy="517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92710" algn="ctr">
              <a:lnSpc>
                <a:spcPct val="115000"/>
              </a:lnSpc>
              <a:spcAft>
                <a:spcPts val="0"/>
              </a:spcAft>
            </a:pPr>
            <a:r>
              <a:rPr lang="fr-BE" sz="2400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Notion d’ étage d’oxydation </a:t>
            </a:r>
            <a:endParaRPr lang="fr-BE" sz="2400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2421840"/>
              </p:ext>
            </p:extLst>
          </p:nvPr>
        </p:nvGraphicFramePr>
        <p:xfrm>
          <a:off x="2169962" y="1192729"/>
          <a:ext cx="9291939" cy="4630554"/>
        </p:xfrm>
        <a:graphic>
          <a:graphicData uri="http://schemas.openxmlformats.org/drawingml/2006/table">
            <a:tbl>
              <a:tblPr firstRow="1" firstCol="1" bandRow="1"/>
              <a:tblGrid>
                <a:gridCol w="34560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358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29012">
                <a:tc>
                  <a:txBody>
                    <a:bodyPr/>
                    <a:lstStyle/>
                    <a:p>
                      <a:pPr marR="3625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BE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Étage (ou nombre) d’oxydation</a:t>
                      </a:r>
                      <a:endParaRPr lang="fr-B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R="362585" indent="9017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BE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Exemples</a:t>
                      </a:r>
                      <a:endParaRPr lang="fr-B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4506">
                <a:tc>
                  <a:txBody>
                    <a:bodyPr/>
                    <a:lstStyle/>
                    <a:p>
                      <a:pPr marR="3625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BE" sz="2000" b="1" i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Atomes</a:t>
                      </a:r>
                      <a:endParaRPr lang="fr-B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R="362585" indent="9017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BE" sz="2000" b="1" i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B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506">
                <a:tc>
                  <a:txBody>
                    <a:bodyPr/>
                    <a:lstStyle/>
                    <a:p>
                      <a:pPr marR="3625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fr-B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R="362585" indent="9017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20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(s)</a:t>
                      </a: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Mg</a:t>
                      </a:r>
                      <a:r>
                        <a:rPr lang="en-US" sz="20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(s)</a:t>
                      </a: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Cu</a:t>
                      </a:r>
                      <a:r>
                        <a:rPr lang="en-US" sz="20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(s)</a:t>
                      </a: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Zn</a:t>
                      </a:r>
                      <a:r>
                        <a:rPr lang="en-US" sz="2000" baseline="-25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(s)</a:t>
                      </a: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…</a:t>
                      </a:r>
                      <a:endParaRPr lang="fr-B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4506">
                <a:tc>
                  <a:txBody>
                    <a:bodyPr/>
                    <a:lstStyle/>
                    <a:p>
                      <a:pPr marR="3625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BE" sz="2000" b="1" i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Ions atomiques</a:t>
                      </a:r>
                      <a:endParaRPr lang="fr-B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R="362585" indent="9017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BE" sz="2000" b="1" i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B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8024">
                <a:tc>
                  <a:txBody>
                    <a:bodyPr/>
                    <a:lstStyle/>
                    <a:p>
                      <a:pPr marR="3625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BE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+1</a:t>
                      </a:r>
                      <a:endParaRPr lang="fr-B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3625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+2</a:t>
                      </a:r>
                      <a:endParaRPr lang="fr-B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3625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+3</a:t>
                      </a:r>
                      <a:endParaRPr lang="fr-B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3625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endParaRPr lang="fr-B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R="362585" indent="9017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</a:t>
                      </a:r>
                      <a:r>
                        <a:rPr lang="en-US" sz="2000" baseline="30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en-US" sz="20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000" baseline="-250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aq</a:t>
                      </a:r>
                      <a:r>
                        <a:rPr lang="en-US" sz="20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), </a:t>
                      </a: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</a:t>
                      </a:r>
                      <a:r>
                        <a:rPr lang="en-US" sz="2000" baseline="30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en-US" sz="20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000" baseline="-250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aq</a:t>
                      </a:r>
                      <a:r>
                        <a:rPr lang="en-US" sz="20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), </a:t>
                      </a:r>
                      <a:endParaRPr lang="fr-B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362585" indent="9017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Mg</a:t>
                      </a:r>
                      <a:r>
                        <a:rPr lang="en-US" sz="2000" baseline="30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2+</a:t>
                      </a:r>
                      <a:r>
                        <a:rPr lang="en-US" sz="20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000" baseline="-250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aq</a:t>
                      </a:r>
                      <a:r>
                        <a:rPr lang="en-US" sz="20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Cu</a:t>
                      </a:r>
                      <a:r>
                        <a:rPr lang="en-US" sz="2000" baseline="30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2+</a:t>
                      </a:r>
                      <a:r>
                        <a:rPr lang="en-US" sz="20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000" baseline="-250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aq</a:t>
                      </a:r>
                      <a:r>
                        <a:rPr lang="en-US" sz="20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Zn</a:t>
                      </a:r>
                      <a:r>
                        <a:rPr lang="en-US" sz="2000" baseline="30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2+</a:t>
                      </a:r>
                      <a:r>
                        <a:rPr lang="en-US" sz="20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000" baseline="-250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aq</a:t>
                      </a:r>
                      <a:r>
                        <a:rPr lang="en-US" sz="20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Fe</a:t>
                      </a:r>
                      <a:r>
                        <a:rPr lang="en-US" sz="2000" baseline="30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2+</a:t>
                      </a:r>
                      <a:r>
                        <a:rPr lang="en-US" sz="20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000" baseline="-250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aq</a:t>
                      </a:r>
                      <a:r>
                        <a:rPr lang="en-US" sz="20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…</a:t>
                      </a:r>
                      <a:endParaRPr lang="fr-B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362585" indent="9017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</a:t>
                      </a:r>
                      <a:r>
                        <a:rPr lang="en-US" sz="2000" baseline="30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3+</a:t>
                      </a:r>
                      <a:r>
                        <a:rPr lang="en-US" sz="20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000" baseline="-250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aq</a:t>
                      </a:r>
                      <a:r>
                        <a:rPr lang="en-US" sz="20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Al</a:t>
                      </a:r>
                      <a:r>
                        <a:rPr lang="en-US" sz="2000" baseline="30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3+</a:t>
                      </a:r>
                      <a:r>
                        <a:rPr lang="en-US" sz="20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000" baseline="-250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aq</a:t>
                      </a:r>
                      <a:r>
                        <a:rPr lang="en-US" sz="20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…</a:t>
                      </a:r>
                      <a:endParaRPr lang="fr-B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362585" indent="9017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</a:t>
                      </a:r>
                      <a:r>
                        <a:rPr lang="en-US" sz="2000" baseline="30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0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000" baseline="-250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aq</a:t>
                      </a:r>
                      <a:r>
                        <a:rPr lang="en-US" sz="20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I</a:t>
                      </a:r>
                      <a:r>
                        <a:rPr lang="en-US" sz="2000" baseline="30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0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000" baseline="-250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aq</a:t>
                      </a:r>
                      <a:r>
                        <a:rPr lang="en-US" sz="20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…</a:t>
                      </a:r>
                      <a:endParaRPr lang="fr-B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6037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Line 3"/>
          <p:cNvSpPr>
            <a:spLocks noChangeShapeType="1"/>
          </p:cNvSpPr>
          <p:nvPr/>
        </p:nvSpPr>
        <p:spPr bwMode="auto">
          <a:xfrm>
            <a:off x="5448300" y="6381750"/>
            <a:ext cx="52197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B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124" name="Text Box 6"/>
          <p:cNvSpPr txBox="1">
            <a:spLocks noChangeArrowheads="1"/>
          </p:cNvSpPr>
          <p:nvPr/>
        </p:nvSpPr>
        <p:spPr bwMode="auto">
          <a:xfrm>
            <a:off x="1554739" y="2961341"/>
            <a:ext cx="68929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r-BE" altLang="fr-FR" sz="2400">
                <a:solidFill>
                  <a:srgbClr val="333399"/>
                </a:solidFill>
              </a:rPr>
              <a:t>d)  200 g de NaCl ajoutés à 10 mL d’H</a:t>
            </a:r>
            <a:r>
              <a:rPr lang="fr-BE" altLang="fr-FR" sz="2400" baseline="-25000">
                <a:solidFill>
                  <a:srgbClr val="333399"/>
                </a:solidFill>
              </a:rPr>
              <a:t>2</a:t>
            </a:r>
            <a:r>
              <a:rPr lang="fr-BE" altLang="fr-FR" sz="2400">
                <a:solidFill>
                  <a:srgbClr val="333399"/>
                </a:solidFill>
              </a:rPr>
              <a:t>O forment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r-BE" altLang="fr-FR" sz="2400">
                <a:solidFill>
                  <a:srgbClr val="333399"/>
                </a:solidFill>
              </a:rPr>
              <a:t>un mélange homogène</a:t>
            </a:r>
          </a:p>
        </p:txBody>
      </p:sp>
      <p:sp>
        <p:nvSpPr>
          <p:cNvPr id="5126" name="Text Box 11"/>
          <p:cNvSpPr txBox="1">
            <a:spLocks noChangeArrowheads="1"/>
          </p:cNvSpPr>
          <p:nvPr/>
        </p:nvSpPr>
        <p:spPr bwMode="auto">
          <a:xfrm>
            <a:off x="1576963" y="934103"/>
            <a:ext cx="54546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r-BE" altLang="fr-FR" sz="2400" dirty="0">
                <a:solidFill>
                  <a:srgbClr val="333399"/>
                </a:solidFill>
              </a:rPr>
              <a:t>a)  l’eau de mer filtrée est un corps pur</a:t>
            </a:r>
          </a:p>
        </p:txBody>
      </p:sp>
      <p:sp>
        <p:nvSpPr>
          <p:cNvPr id="5127" name="Text Box 12"/>
          <p:cNvSpPr txBox="1">
            <a:spLocks noChangeArrowheads="1"/>
          </p:cNvSpPr>
          <p:nvPr/>
        </p:nvSpPr>
        <p:spPr bwMode="auto">
          <a:xfrm>
            <a:off x="1576964" y="1510366"/>
            <a:ext cx="40190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r-BE" altLang="fr-FR" sz="2400" dirty="0">
                <a:solidFill>
                  <a:srgbClr val="333399"/>
                </a:solidFill>
              </a:rPr>
              <a:t>b)  l’eau est un corps simple</a:t>
            </a:r>
          </a:p>
        </p:txBody>
      </p:sp>
      <p:sp>
        <p:nvSpPr>
          <p:cNvPr id="5128" name="Rectangle 15"/>
          <p:cNvSpPr>
            <a:spLocks noChangeArrowheads="1"/>
          </p:cNvSpPr>
          <p:nvPr/>
        </p:nvSpPr>
        <p:spPr bwMode="auto">
          <a:xfrm>
            <a:off x="10012938" y="970615"/>
            <a:ext cx="215900" cy="2159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fr-FR" altLang="fr-FR" sz="1800">
              <a:solidFill>
                <a:srgbClr val="000000"/>
              </a:solidFill>
            </a:endParaRPr>
          </a:p>
        </p:txBody>
      </p:sp>
      <p:sp>
        <p:nvSpPr>
          <p:cNvPr id="5129" name="Rectangle 16"/>
          <p:cNvSpPr>
            <a:spLocks noChangeArrowheads="1"/>
          </p:cNvSpPr>
          <p:nvPr/>
        </p:nvSpPr>
        <p:spPr bwMode="auto">
          <a:xfrm>
            <a:off x="10012938" y="1546878"/>
            <a:ext cx="215900" cy="2159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fr-FR" altLang="fr-FR" sz="1800">
              <a:solidFill>
                <a:srgbClr val="000000"/>
              </a:solidFill>
            </a:endParaRPr>
          </a:p>
        </p:txBody>
      </p:sp>
      <p:sp>
        <p:nvSpPr>
          <p:cNvPr id="5130" name="Rectangle 17"/>
          <p:cNvSpPr>
            <a:spLocks noChangeArrowheads="1"/>
          </p:cNvSpPr>
          <p:nvPr/>
        </p:nvSpPr>
        <p:spPr bwMode="auto">
          <a:xfrm>
            <a:off x="9990713" y="2997853"/>
            <a:ext cx="215900" cy="2159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fr-FR" altLang="fr-FR" sz="1800">
              <a:solidFill>
                <a:srgbClr val="000000"/>
              </a:solidFill>
            </a:endParaRPr>
          </a:p>
        </p:txBody>
      </p:sp>
      <p:sp>
        <p:nvSpPr>
          <p:cNvPr id="5131" name="Text Box 6"/>
          <p:cNvSpPr txBox="1">
            <a:spLocks noChangeArrowheads="1"/>
          </p:cNvSpPr>
          <p:nvPr/>
        </p:nvSpPr>
        <p:spPr bwMode="auto">
          <a:xfrm>
            <a:off x="1554739" y="2070753"/>
            <a:ext cx="636111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r-BE" altLang="fr-FR" sz="2400">
                <a:solidFill>
                  <a:srgbClr val="333399"/>
                </a:solidFill>
              </a:rPr>
              <a:t>c)  2 mg de NaCl ajoutés à 1 L d’H</a:t>
            </a:r>
            <a:r>
              <a:rPr lang="fr-BE" altLang="fr-FR" sz="2400" baseline="-25000">
                <a:solidFill>
                  <a:srgbClr val="333399"/>
                </a:solidFill>
              </a:rPr>
              <a:t>2</a:t>
            </a:r>
            <a:r>
              <a:rPr lang="fr-BE" altLang="fr-FR" sz="2400">
                <a:solidFill>
                  <a:srgbClr val="333399"/>
                </a:solidFill>
              </a:rPr>
              <a:t>O forment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r-BE" altLang="fr-FR" sz="2400">
                <a:solidFill>
                  <a:srgbClr val="333399"/>
                </a:solidFill>
              </a:rPr>
              <a:t>un mélange homogène</a:t>
            </a:r>
          </a:p>
        </p:txBody>
      </p:sp>
      <p:sp>
        <p:nvSpPr>
          <p:cNvPr id="5132" name="Rectangle 19"/>
          <p:cNvSpPr>
            <a:spLocks noChangeArrowheads="1"/>
          </p:cNvSpPr>
          <p:nvPr/>
        </p:nvSpPr>
        <p:spPr bwMode="auto">
          <a:xfrm>
            <a:off x="9990713" y="2094565"/>
            <a:ext cx="215900" cy="2159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fr-FR" altLang="fr-FR" sz="1800">
              <a:solidFill>
                <a:srgbClr val="000000"/>
              </a:solidFill>
            </a:endParaRPr>
          </a:p>
        </p:txBody>
      </p:sp>
      <p:sp>
        <p:nvSpPr>
          <p:cNvPr id="5133" name="Text Box 6"/>
          <p:cNvSpPr txBox="1">
            <a:spLocks noChangeArrowheads="1"/>
          </p:cNvSpPr>
          <p:nvPr/>
        </p:nvSpPr>
        <p:spPr bwMode="auto">
          <a:xfrm>
            <a:off x="1545214" y="3875741"/>
            <a:ext cx="43799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r-BE" altLang="fr-FR" sz="2400" dirty="0">
                <a:solidFill>
                  <a:srgbClr val="333399"/>
                </a:solidFill>
              </a:rPr>
              <a:t>e)  l’air est un mélange gazeux</a:t>
            </a:r>
          </a:p>
        </p:txBody>
      </p:sp>
      <p:sp>
        <p:nvSpPr>
          <p:cNvPr id="5134" name="Rectangle 17"/>
          <p:cNvSpPr>
            <a:spLocks noChangeArrowheads="1"/>
          </p:cNvSpPr>
          <p:nvPr/>
        </p:nvSpPr>
        <p:spPr bwMode="auto">
          <a:xfrm>
            <a:off x="9981188" y="3910665"/>
            <a:ext cx="215900" cy="2159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fr-FR" altLang="fr-FR" sz="1800">
              <a:solidFill>
                <a:srgbClr val="000000"/>
              </a:solidFill>
            </a:endParaRPr>
          </a:p>
        </p:txBody>
      </p:sp>
      <p:sp>
        <p:nvSpPr>
          <p:cNvPr id="5135" name="Text Box 6"/>
          <p:cNvSpPr txBox="1">
            <a:spLocks noChangeArrowheads="1"/>
          </p:cNvSpPr>
          <p:nvPr/>
        </p:nvSpPr>
        <p:spPr bwMode="auto">
          <a:xfrm>
            <a:off x="1543626" y="4478991"/>
            <a:ext cx="47037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r-BE" altLang="fr-FR" sz="2400" dirty="0">
                <a:solidFill>
                  <a:srgbClr val="333399"/>
                </a:solidFill>
              </a:rPr>
              <a:t>f)  le diamant est un corps simple</a:t>
            </a:r>
          </a:p>
        </p:txBody>
      </p:sp>
      <p:sp>
        <p:nvSpPr>
          <p:cNvPr id="5136" name="Rectangle 17"/>
          <p:cNvSpPr>
            <a:spLocks noChangeArrowheads="1"/>
          </p:cNvSpPr>
          <p:nvPr/>
        </p:nvSpPr>
        <p:spPr bwMode="auto">
          <a:xfrm>
            <a:off x="9979601" y="4515503"/>
            <a:ext cx="215900" cy="2159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fr-FR" altLang="fr-FR" sz="1800">
              <a:solidFill>
                <a:srgbClr val="000000"/>
              </a:solidFill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9922452" y="2793065"/>
            <a:ext cx="3524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BE" altLang="fr-FR" sz="2800" b="1">
                <a:solidFill>
                  <a:srgbClr val="FF3300"/>
                </a:solidFill>
                <a:latin typeface="Gabriola" panose="04040605051002020D02" pitchFamily="82" charset="0"/>
              </a:rPr>
              <a:t>X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9922452" y="803929"/>
            <a:ext cx="3524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BE" altLang="fr-FR" sz="2800" b="1">
                <a:solidFill>
                  <a:srgbClr val="FF3300"/>
                </a:solidFill>
                <a:latin typeface="Gabriola" panose="04040605051002020D02" pitchFamily="82" charset="0"/>
              </a:rPr>
              <a:t>X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9944677" y="1381779"/>
            <a:ext cx="3524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BE" altLang="fr-FR" sz="2800" b="1">
                <a:solidFill>
                  <a:srgbClr val="FF3300"/>
                </a:solidFill>
                <a:latin typeface="Gabriola" panose="04040605051002020D02" pitchFamily="82" charset="0"/>
              </a:rPr>
              <a:t>X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9931977" y="1723090"/>
            <a:ext cx="36512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BE" altLang="fr-FR" sz="4400" b="1">
                <a:solidFill>
                  <a:srgbClr val="00B050"/>
                </a:solidFill>
                <a:latin typeface="Gabriola" panose="04040605051002020D02" pitchFamily="82" charset="0"/>
              </a:rPr>
              <a:t>v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9904989" y="3542365"/>
            <a:ext cx="36512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BE" altLang="fr-FR" sz="4400" b="1">
                <a:solidFill>
                  <a:srgbClr val="00B050"/>
                </a:solidFill>
                <a:latin typeface="Gabriola" panose="04040605051002020D02" pitchFamily="82" charset="0"/>
              </a:rPr>
              <a:t>v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9904989" y="4112278"/>
            <a:ext cx="365125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BE" altLang="fr-FR" sz="4400" b="1">
                <a:solidFill>
                  <a:srgbClr val="00B050"/>
                </a:solidFill>
                <a:latin typeface="Gabriola" panose="04040605051002020D02" pitchFamily="82" charset="0"/>
              </a:rPr>
              <a:t>v</a:t>
            </a:r>
          </a:p>
        </p:txBody>
      </p:sp>
      <p:sp>
        <p:nvSpPr>
          <p:cNvPr id="2" name="Rectangle 1"/>
          <p:cNvSpPr/>
          <p:nvPr/>
        </p:nvSpPr>
        <p:spPr>
          <a:xfrm>
            <a:off x="7031613" y="6403459"/>
            <a:ext cx="51603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B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États de la matière et composition des mélanges</a:t>
            </a:r>
            <a:endParaRPr lang="fr-BE" dirty="0"/>
          </a:p>
        </p:txBody>
      </p:sp>
      <p:grpSp>
        <p:nvGrpSpPr>
          <p:cNvPr id="5" name="Group 4"/>
          <p:cNvGrpSpPr/>
          <p:nvPr/>
        </p:nvGrpSpPr>
        <p:grpSpPr>
          <a:xfrm>
            <a:off x="53125" y="5900738"/>
            <a:ext cx="772376" cy="895864"/>
            <a:chOff x="53125" y="5900738"/>
            <a:chExt cx="772376" cy="895864"/>
          </a:xfrm>
        </p:grpSpPr>
        <p:sp>
          <p:nvSpPr>
            <p:cNvPr id="3" name="TextBox 2">
              <a:hlinkClick r:id="rId2" action="ppaction://hlinksldjump"/>
            </p:cNvPr>
            <p:cNvSpPr txBox="1"/>
            <p:nvPr/>
          </p:nvSpPr>
          <p:spPr>
            <a:xfrm rot="5400000">
              <a:off x="247137" y="6109770"/>
              <a:ext cx="7873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dirty="0">
                  <a:hlinkClick r:id="rId2" action="ppaction://hlinksldjump"/>
                </a:rPr>
                <a:t>PLAN</a:t>
              </a:r>
              <a:endParaRPr lang="fr-BE" dirty="0"/>
            </a:p>
          </p:txBody>
        </p:sp>
        <p:sp>
          <p:nvSpPr>
            <p:cNvPr id="4" name="Bent Arrow 3"/>
            <p:cNvSpPr/>
            <p:nvPr/>
          </p:nvSpPr>
          <p:spPr>
            <a:xfrm rot="16200000">
              <a:off x="-67614" y="6048470"/>
              <a:ext cx="868871" cy="627393"/>
            </a:xfrm>
            <a:prstGeom prst="bentArrow">
              <a:avLst>
                <a:gd name="adj1" fmla="val 25000"/>
                <a:gd name="adj2" fmla="val 30852"/>
                <a:gd name="adj3" fmla="val 25000"/>
                <a:gd name="adj4" fmla="val 4375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69633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  <p:bldP spid="32" grpId="0"/>
      <p:bldP spid="3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-476803" y="2948899"/>
            <a:ext cx="12192000" cy="0"/>
          </a:xfrm>
          <a:prstGeom prst="rect">
            <a:avLst/>
          </a:prstGeom>
          <a:solidFill>
            <a:srgbClr val="F2F2F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BE"/>
          </a:p>
        </p:txBody>
      </p:sp>
      <p:sp>
        <p:nvSpPr>
          <p:cNvPr id="13" name="Line 3"/>
          <p:cNvSpPr>
            <a:spLocks noChangeShapeType="1"/>
          </p:cNvSpPr>
          <p:nvPr/>
        </p:nvSpPr>
        <p:spPr bwMode="auto">
          <a:xfrm>
            <a:off x="6815932" y="6520931"/>
            <a:ext cx="52197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B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81329"/>
            <a:ext cx="4957012" cy="517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92710" algn="ctr">
              <a:lnSpc>
                <a:spcPct val="115000"/>
              </a:lnSpc>
              <a:spcAft>
                <a:spcPts val="0"/>
              </a:spcAft>
            </a:pPr>
            <a:r>
              <a:rPr lang="fr-BE" sz="2400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Notion d’ étage d’oxydation </a:t>
            </a:r>
            <a:endParaRPr lang="fr-BE" sz="2400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1678022"/>
              </p:ext>
            </p:extLst>
          </p:nvPr>
        </p:nvGraphicFramePr>
        <p:xfrm>
          <a:off x="2542077" y="555283"/>
          <a:ext cx="9173120" cy="5890274"/>
        </p:xfrm>
        <a:graphic>
          <a:graphicData uri="http://schemas.openxmlformats.org/drawingml/2006/table">
            <a:tbl>
              <a:tblPr firstRow="1" firstCol="1" bandRow="1"/>
              <a:tblGrid>
                <a:gridCol w="3411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612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6196">
                <a:tc>
                  <a:txBody>
                    <a:bodyPr/>
                    <a:lstStyle/>
                    <a:p>
                      <a:pPr marR="3625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BE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Étage (ou nombre) d’oxydation</a:t>
                      </a:r>
                      <a:endParaRPr lang="fr-B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R="362585" indent="9017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BE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Exemples</a:t>
                      </a:r>
                      <a:endParaRPr lang="fr-B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3098">
                <a:tc>
                  <a:txBody>
                    <a:bodyPr/>
                    <a:lstStyle/>
                    <a:p>
                      <a:pPr marR="3625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BE" sz="2000" b="1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Molécules</a:t>
                      </a:r>
                      <a:endParaRPr lang="fr-B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R="362585" indent="9017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BE" sz="2000" b="1" i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B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65490">
                <a:tc>
                  <a:txBody>
                    <a:bodyPr/>
                    <a:lstStyle/>
                    <a:p>
                      <a:pPr marR="3625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fr-B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3625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+2 (C), </a:t>
                      </a: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 (O)</a:t>
                      </a:r>
                      <a:endParaRPr lang="fr-B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3625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+1 (H), </a:t>
                      </a:r>
                      <a:r>
                        <a:rPr lang="en-US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 (O)</a:t>
                      </a:r>
                      <a:endParaRPr lang="fr-BE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3625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-3 (N), </a:t>
                      </a: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+1 (H)</a:t>
                      </a:r>
                      <a:endParaRPr lang="fr-B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3625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+4 (C),</a:t>
                      </a: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-2 (O)</a:t>
                      </a:r>
                      <a:endParaRPr lang="fr-B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R="362585" indent="9017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20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2(g)</a:t>
                      </a: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O</a:t>
                      </a:r>
                      <a:r>
                        <a:rPr lang="en-US" sz="20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2(g) )</a:t>
                      </a: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I</a:t>
                      </a:r>
                      <a:r>
                        <a:rPr lang="en-US" sz="20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2(g)</a:t>
                      </a:r>
                      <a:endParaRPr lang="fr-B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362585" indent="9017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</a:t>
                      </a:r>
                      <a:endParaRPr lang="fr-BE" sz="20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362585" indent="9017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2000" b="1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</a:t>
                      </a:r>
                      <a:endParaRPr lang="fr-BE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362585" indent="9017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</a:t>
                      </a:r>
                      <a:r>
                        <a:rPr lang="en-US" sz="2000" baseline="-25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fr-BE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362585" indent="9017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</a:t>
                      </a:r>
                      <a:r>
                        <a:rPr lang="en-US" sz="2000" baseline="-250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fr-BE" sz="20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3098">
                <a:tc>
                  <a:txBody>
                    <a:bodyPr/>
                    <a:lstStyle/>
                    <a:p>
                      <a:pPr marR="3625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BE" sz="2000" b="1" i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Ions moléculaires</a:t>
                      </a:r>
                      <a:endParaRPr lang="fr-B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R="362585" indent="9017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BE" sz="2000" b="1" i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B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12392">
                <a:tc>
                  <a:txBody>
                    <a:bodyPr/>
                    <a:lstStyle/>
                    <a:p>
                      <a:pPr marR="3625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+3 (N)</a:t>
                      </a: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-2 (O)</a:t>
                      </a:r>
                      <a:endParaRPr lang="fr-B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3625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+5 (N),</a:t>
                      </a: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-2 (O)</a:t>
                      </a:r>
                      <a:endParaRPr lang="fr-B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3625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+4 (S), -2 (O)</a:t>
                      </a:r>
                      <a:endParaRPr lang="fr-B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3625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+6 (S), -2 (O)</a:t>
                      </a:r>
                      <a:endParaRPr lang="fr-B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R="362585" indent="9017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</a:t>
                      </a:r>
                      <a:r>
                        <a:rPr lang="en-US" sz="2000" baseline="-25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000" baseline="30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fr-BE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362585" indent="9017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</a:t>
                      </a:r>
                      <a:r>
                        <a:rPr lang="en-US" sz="2000" baseline="-25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2000" baseline="30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fr-BE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362585" indent="9017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</a:t>
                      </a:r>
                      <a:r>
                        <a:rPr lang="en-US" sz="20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2000" baseline="30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2-</a:t>
                      </a:r>
                      <a:endParaRPr lang="fr-B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362585" indent="9017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</a:t>
                      </a:r>
                      <a:r>
                        <a:rPr lang="en-US" sz="20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2000" baseline="30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2-</a:t>
                      </a:r>
                      <a:endParaRPr lang="fr-B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92" marR="543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7524750" y="6488668"/>
            <a:ext cx="46672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Liaisons chimiques – formules moléculaires</a:t>
            </a:r>
            <a:endParaRPr lang="fr-BE" dirty="0"/>
          </a:p>
        </p:txBody>
      </p:sp>
      <p:grpSp>
        <p:nvGrpSpPr>
          <p:cNvPr id="8" name="Group 7"/>
          <p:cNvGrpSpPr/>
          <p:nvPr/>
        </p:nvGrpSpPr>
        <p:grpSpPr>
          <a:xfrm>
            <a:off x="116408" y="5809733"/>
            <a:ext cx="772376" cy="895864"/>
            <a:chOff x="53125" y="5900738"/>
            <a:chExt cx="772376" cy="895864"/>
          </a:xfrm>
        </p:grpSpPr>
        <p:sp>
          <p:nvSpPr>
            <p:cNvPr id="10" name="TextBox 9">
              <a:hlinkClick r:id="rId2" action="ppaction://hlinksldjump"/>
            </p:cNvPr>
            <p:cNvSpPr txBox="1"/>
            <p:nvPr/>
          </p:nvSpPr>
          <p:spPr>
            <a:xfrm rot="5400000">
              <a:off x="247137" y="6109770"/>
              <a:ext cx="7873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dirty="0">
                  <a:hlinkClick r:id="rId2" action="ppaction://hlinksldjump"/>
                </a:rPr>
                <a:t>PLAN</a:t>
              </a:r>
              <a:endParaRPr lang="fr-BE" dirty="0"/>
            </a:p>
          </p:txBody>
        </p:sp>
        <p:sp>
          <p:nvSpPr>
            <p:cNvPr id="11" name="Bent Arrow 10"/>
            <p:cNvSpPr/>
            <p:nvPr/>
          </p:nvSpPr>
          <p:spPr>
            <a:xfrm rot="16200000">
              <a:off x="-67614" y="6048470"/>
              <a:ext cx="868871" cy="627393"/>
            </a:xfrm>
            <a:prstGeom prst="bentArrow">
              <a:avLst>
                <a:gd name="adj1" fmla="val 25000"/>
                <a:gd name="adj2" fmla="val 30852"/>
                <a:gd name="adj3" fmla="val 25000"/>
                <a:gd name="adj4" fmla="val 4375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6564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66850" y="569521"/>
            <a:ext cx="10020300" cy="5229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fr-BE" sz="2400" b="1" cap="small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Cours 1 :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fr-BE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Matière </a:t>
            </a: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 action="ppaction://hlinksldjump"/>
              </a:rPr>
              <a:t>États de la matière </a:t>
            </a: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 composition des mélanges </a:t>
            </a: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 action="ppaction://hlinksldjump"/>
              </a:rPr>
              <a:t>Structure de la matière </a:t>
            </a: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(notions d'atome, de molécule, d’élément, d'ion)</a:t>
            </a: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Configuration électronique, couche de valence, règle de l'octet, </a:t>
            </a: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 action="ppaction://hlinksldjump"/>
              </a:rPr>
              <a:t>classification périodique</a:t>
            </a: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électronégativité</a:t>
            </a:r>
            <a:endParaRPr lang="fr-BE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5" action="ppaction://hlinksldjump"/>
              </a:rPr>
              <a:t>Liaisons chimiques</a:t>
            </a: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formules moléculaires </a:t>
            </a: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M/X, structure plane, géométrie, étage d’oxydation,</a:t>
            </a:r>
            <a:endParaRPr lang="fr-BE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Définitions des oxydes acides et basiques ainsi que des sels,</a:t>
            </a:r>
            <a:endParaRPr lang="fr-BE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6" action="ppaction://hlinksldjump"/>
              </a:rPr>
              <a:t>Dissociation</a:t>
            </a:r>
            <a:endParaRPr lang="fr-BE" sz="24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BE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Électrolytes forts et faibles</a:t>
            </a:r>
          </a:p>
        </p:txBody>
      </p:sp>
    </p:spTree>
    <p:extLst>
      <p:ext uri="{BB962C8B-B14F-4D97-AF65-F5344CB8AC3E}">
        <p14:creationId xmlns:p14="http://schemas.microsoft.com/office/powerpoint/2010/main" val="24348853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810124" y="6211669"/>
            <a:ext cx="36271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Liaisons chimiques – formules moléculaires</a:t>
            </a:r>
            <a:endParaRPr lang="fr-BE" dirty="0"/>
          </a:p>
        </p:txBody>
      </p:sp>
      <p:sp>
        <p:nvSpPr>
          <p:cNvPr id="14" name="Line 3"/>
          <p:cNvSpPr>
            <a:spLocks noChangeShapeType="1"/>
          </p:cNvSpPr>
          <p:nvPr/>
        </p:nvSpPr>
        <p:spPr bwMode="auto">
          <a:xfrm>
            <a:off x="6805772" y="6043411"/>
            <a:ext cx="52197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B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074DAC-2F55-F493-B9A4-1BCF4557E8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377" y="0"/>
            <a:ext cx="82857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6217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7524750" y="6488668"/>
            <a:ext cx="46672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Liaisons chimiques – formules moléculaires</a:t>
            </a:r>
            <a:endParaRPr lang="fr-BE" dirty="0"/>
          </a:p>
        </p:txBody>
      </p:sp>
      <p:sp>
        <p:nvSpPr>
          <p:cNvPr id="14" name="Line 3"/>
          <p:cNvSpPr>
            <a:spLocks noChangeShapeType="1"/>
          </p:cNvSpPr>
          <p:nvPr/>
        </p:nvSpPr>
        <p:spPr bwMode="auto">
          <a:xfrm>
            <a:off x="6815932" y="6520931"/>
            <a:ext cx="52197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B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854" y="522156"/>
            <a:ext cx="9379119" cy="53766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9464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66850" y="723900"/>
            <a:ext cx="10020300" cy="5229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fr-BE" sz="2400" b="1" cap="small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Cours 1 :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fr-BE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Matière </a:t>
            </a: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 action="ppaction://hlinksldjump"/>
              </a:rPr>
              <a:t>États de la matière </a:t>
            </a: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 composition des mélanges </a:t>
            </a: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 action="ppaction://hlinksldjump"/>
              </a:rPr>
              <a:t>Structure de la matière </a:t>
            </a: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(notions d'atome, de molécule, d’élément, d'ion)</a:t>
            </a: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Configuration électronique, couche de valence, règle de l'octet, </a:t>
            </a: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 action="ppaction://hlinksldjump"/>
              </a:rPr>
              <a:t>classification périodique</a:t>
            </a: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électronégativité</a:t>
            </a:r>
            <a:endParaRPr lang="fr-BE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5" action="ppaction://hlinksldjump"/>
              </a:rPr>
              <a:t>Liaisons chimiques</a:t>
            </a: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formules moléculaires </a:t>
            </a: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M/X, structure plane, géométrie, étage d’oxydation,</a:t>
            </a:r>
            <a:endParaRPr lang="fr-BE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Définitions des oxydes acides et basiques ainsi que des sels,</a:t>
            </a:r>
            <a:endParaRPr lang="fr-BE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6" action="ppaction://hlinksldjump"/>
              </a:rPr>
              <a:t>Dissociation</a:t>
            </a:r>
            <a:endParaRPr lang="fr-BE" sz="24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BE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Électrolytes forts et faibles</a:t>
            </a:r>
          </a:p>
        </p:txBody>
      </p:sp>
    </p:spTree>
    <p:extLst>
      <p:ext uri="{BB962C8B-B14F-4D97-AF65-F5344CB8AC3E}">
        <p14:creationId xmlns:p14="http://schemas.microsoft.com/office/powerpoint/2010/main" val="12195555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183879" y="3311083"/>
            <a:ext cx="400812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0215" marR="542925" algn="ctr">
              <a:lnSpc>
                <a:spcPct val="115000"/>
              </a:lnSpc>
              <a:spcAft>
                <a:spcPts val="0"/>
              </a:spcAft>
            </a:pPr>
            <a:r>
              <a:rPr lang="fr-BE" sz="2400" dirty="0">
                <a:solidFill>
                  <a:srgbClr val="00B050"/>
                </a:solidFill>
                <a:latin typeface="Arial"/>
                <a:ea typeface="Calibri"/>
                <a:cs typeface="Times New Roman"/>
              </a:rPr>
              <a:t>Solubilisation de sels inorganiques conduisant à leur dissociation en ions hydratés.</a:t>
            </a:r>
            <a:endParaRPr lang="en-US" sz="2400" dirty="0">
              <a:solidFill>
                <a:srgbClr val="00B050"/>
              </a:solidFill>
              <a:ea typeface="Calibri"/>
              <a:cs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784" y="1524662"/>
            <a:ext cx="7252335" cy="5147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033" y="0"/>
            <a:ext cx="6066155" cy="2060575"/>
          </a:xfrm>
          <a:prstGeom prst="rect">
            <a:avLst/>
          </a:prstGeom>
          <a:noFill/>
        </p:spPr>
      </p:pic>
      <p:sp>
        <p:nvSpPr>
          <p:cNvPr id="5" name="Line 3"/>
          <p:cNvSpPr>
            <a:spLocks noChangeShapeType="1"/>
          </p:cNvSpPr>
          <p:nvPr/>
        </p:nvSpPr>
        <p:spPr bwMode="auto">
          <a:xfrm>
            <a:off x="6815932" y="6520931"/>
            <a:ext cx="52197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B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284190" y="6488668"/>
            <a:ext cx="39078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Dissociation ionique - électrolytes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6598204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-654023" y="5777624"/>
            <a:ext cx="8204084" cy="9417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0215" marR="542925" algn="ctr">
              <a:lnSpc>
                <a:spcPct val="115000"/>
              </a:lnSpc>
              <a:spcAft>
                <a:spcPts val="0"/>
              </a:spcAft>
            </a:pPr>
            <a:r>
              <a:rPr lang="fr-BE" sz="2400" dirty="0">
                <a:solidFill>
                  <a:srgbClr val="00B050"/>
                </a:solidFill>
                <a:latin typeface="Arial"/>
                <a:ea typeface="Calibri"/>
                <a:cs typeface="Times New Roman"/>
              </a:rPr>
              <a:t>Mise en évidence de la conductivité électrique d’une solution d’électrolyte. </a:t>
            </a:r>
            <a:endParaRPr lang="en-US" sz="2000" dirty="0">
              <a:solidFill>
                <a:srgbClr val="00B050"/>
              </a:solidFill>
              <a:ea typeface="Calibri"/>
              <a:cs typeface="Times New Roman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909" y="320040"/>
            <a:ext cx="9718641" cy="529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Line 3"/>
          <p:cNvSpPr>
            <a:spLocks noChangeShapeType="1"/>
          </p:cNvSpPr>
          <p:nvPr/>
        </p:nvSpPr>
        <p:spPr bwMode="auto">
          <a:xfrm>
            <a:off x="6815932" y="6520931"/>
            <a:ext cx="52197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B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284190" y="6488668"/>
            <a:ext cx="39078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Dissociation ionique - électrolytes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3503008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87841" y="5655026"/>
            <a:ext cx="7504875" cy="9417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0215" marR="542925" algn="ctr">
              <a:lnSpc>
                <a:spcPct val="115000"/>
              </a:lnSpc>
              <a:spcAft>
                <a:spcPts val="0"/>
              </a:spcAft>
            </a:pPr>
            <a:r>
              <a:rPr lang="fr-BE" sz="2400" dirty="0">
                <a:solidFill>
                  <a:srgbClr val="00B050"/>
                </a:solidFill>
                <a:latin typeface="Arial"/>
                <a:ea typeface="Calibri"/>
                <a:cs typeface="Times New Roman"/>
              </a:rPr>
              <a:t>Mise en évidence de la conductivité électrique d’une solution d’électrolyte. </a:t>
            </a:r>
            <a:endParaRPr lang="en-US" sz="2000" dirty="0">
              <a:solidFill>
                <a:srgbClr val="00B050"/>
              </a:solidFill>
              <a:ea typeface="Calibri"/>
              <a:cs typeface="Times New Roman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105" y="1093150"/>
            <a:ext cx="8818245" cy="3223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Line 3"/>
          <p:cNvSpPr>
            <a:spLocks noChangeShapeType="1"/>
          </p:cNvSpPr>
          <p:nvPr/>
        </p:nvSpPr>
        <p:spPr bwMode="auto">
          <a:xfrm>
            <a:off x="6815932" y="6520931"/>
            <a:ext cx="52197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B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284190" y="6488668"/>
            <a:ext cx="39078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Dissociation ionique - électrolytes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9866300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1615127"/>
              </p:ext>
            </p:extLst>
          </p:nvPr>
        </p:nvGraphicFramePr>
        <p:xfrm>
          <a:off x="1725771" y="1114925"/>
          <a:ext cx="10180322" cy="4779647"/>
        </p:xfrm>
        <a:graphic>
          <a:graphicData uri="http://schemas.openxmlformats.org/drawingml/2006/table">
            <a:tbl>
              <a:tblPr firstRow="1" firstCol="1" bandRow="1"/>
              <a:tblGrid>
                <a:gridCol w="35786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58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931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427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77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BE" sz="2000" b="1" i="1">
                          <a:effectLst/>
                          <a:latin typeface="Arial"/>
                          <a:ea typeface="Calibri"/>
                          <a:cs typeface="Times New Roman"/>
                        </a:rPr>
                        <a:t>Concentration  :  0,1 M	   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BE" sz="2000">
                          <a:effectLst/>
                          <a:latin typeface="Symbol"/>
                          <a:ea typeface="Calibri"/>
                          <a:cs typeface="Arial"/>
                        </a:rPr>
                        <a:t> 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BE" sz="2000" b="1" i="1">
                          <a:effectLst/>
                          <a:latin typeface="Arial"/>
                          <a:ea typeface="Calibri"/>
                          <a:cs typeface="Times New Roman"/>
                        </a:rPr>
                        <a:t>Température  :  25°C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BE" sz="2000">
                          <a:effectLst/>
                          <a:latin typeface="Symbol"/>
                          <a:ea typeface="Calibri"/>
                          <a:cs typeface="Arial"/>
                        </a:rPr>
                        <a:t> 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BE" sz="2000" i="1">
                          <a:effectLst/>
                          <a:latin typeface="Arial"/>
                          <a:ea typeface="Calibri"/>
                          <a:cs typeface="Times New Roman"/>
                        </a:rPr>
                        <a:t>Électrolytes forts (él. F)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BE" sz="2800" dirty="0">
                          <a:effectLst/>
                          <a:latin typeface="Symbol"/>
                          <a:ea typeface="Calibri"/>
                          <a:cs typeface="Arial"/>
                        </a:rPr>
                        <a:t>k</a:t>
                      </a:r>
                      <a:r>
                        <a:rPr lang="fr-BE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(S m</a:t>
                      </a:r>
                      <a:r>
                        <a:rPr lang="fr-BE" sz="2000" baseline="30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-1</a:t>
                      </a:r>
                      <a:r>
                        <a:rPr lang="fr-BE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)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BE" sz="2000" i="1">
                          <a:effectLst/>
                          <a:latin typeface="Arial"/>
                          <a:ea typeface="Calibri"/>
                          <a:cs typeface="Times New Roman"/>
                        </a:rPr>
                        <a:t>Électrolytes faibles (él. f)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BE" sz="2800" dirty="0">
                          <a:effectLst/>
                          <a:latin typeface="Symbol"/>
                          <a:ea typeface="Calibri"/>
                          <a:cs typeface="Arial"/>
                        </a:rPr>
                        <a:t>k</a:t>
                      </a:r>
                      <a:r>
                        <a:rPr lang="fr-BE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(S m</a:t>
                      </a:r>
                      <a:r>
                        <a:rPr lang="fr-BE" sz="2000" baseline="30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-1</a:t>
                      </a:r>
                      <a:r>
                        <a:rPr lang="fr-BE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)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577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BE" sz="2000">
                          <a:effectLst/>
                          <a:latin typeface="Arial"/>
                          <a:ea typeface="Calibri"/>
                          <a:cs typeface="Times New Roman"/>
                        </a:rPr>
                        <a:t>	HCl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BE" sz="2000">
                          <a:effectLst/>
                          <a:latin typeface="Arial"/>
                          <a:ea typeface="Calibri"/>
                          <a:cs typeface="Times New Roman"/>
                        </a:rPr>
                        <a:t>3,913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BE" sz="2000">
                          <a:effectLst/>
                          <a:latin typeface="Arial"/>
                          <a:ea typeface="Calibri"/>
                          <a:cs typeface="Times New Roman"/>
                        </a:rPr>
                        <a:t>	CH</a:t>
                      </a:r>
                      <a:r>
                        <a:rPr lang="fr-BE" sz="2000" baseline="-25000">
                          <a:effectLst/>
                          <a:latin typeface="Arial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fr-BE" sz="2000">
                          <a:effectLst/>
                          <a:latin typeface="Arial"/>
                          <a:ea typeface="Calibri"/>
                          <a:cs typeface="Times New Roman"/>
                        </a:rPr>
                        <a:t>COOH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BE" sz="2000">
                          <a:effectLst/>
                          <a:latin typeface="Arial"/>
                          <a:ea typeface="Calibri"/>
                          <a:cs typeface="Times New Roman"/>
                        </a:rPr>
                        <a:t>0,052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577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BE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	</a:t>
                      </a:r>
                      <a:r>
                        <a:rPr lang="fr-BE" sz="20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NaOH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BE" sz="2000">
                          <a:effectLst/>
                          <a:latin typeface="Arial"/>
                          <a:ea typeface="Calibri"/>
                          <a:cs typeface="Times New Roman"/>
                        </a:rPr>
                        <a:t>2,133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BE" sz="2000">
                          <a:effectLst/>
                          <a:latin typeface="Arial"/>
                          <a:ea typeface="Calibri"/>
                          <a:cs typeface="Times New Roman"/>
                        </a:rPr>
                        <a:t>	NH</a:t>
                      </a:r>
                      <a:r>
                        <a:rPr lang="fr-BE" sz="2000" baseline="-25000">
                          <a:effectLst/>
                          <a:latin typeface="Arial"/>
                          <a:ea typeface="Calibri"/>
                          <a:cs typeface="Times New Roman"/>
                        </a:rPr>
                        <a:t>3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BE" sz="2000">
                          <a:effectLst/>
                          <a:latin typeface="Arial"/>
                          <a:ea typeface="Calibri"/>
                          <a:cs typeface="Times New Roman"/>
                        </a:rPr>
                        <a:t>0,036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577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BE" sz="2000">
                          <a:effectLst/>
                          <a:latin typeface="Arial"/>
                          <a:ea typeface="Calibri"/>
                          <a:cs typeface="Times New Roman"/>
                        </a:rPr>
                        <a:t>	NaCl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BE" sz="2000">
                          <a:effectLst/>
                          <a:latin typeface="Arial"/>
                          <a:ea typeface="Calibri"/>
                          <a:cs typeface="Times New Roman"/>
                        </a:rPr>
                        <a:t>1,067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BE" sz="2000">
                          <a:effectLst/>
                          <a:latin typeface="Arial"/>
                          <a:ea typeface="Calibri"/>
                          <a:cs typeface="Times New Roman"/>
                        </a:rPr>
                        <a:t>	H</a:t>
                      </a:r>
                      <a:r>
                        <a:rPr lang="fr-BE" sz="2000" baseline="-25000">
                          <a:effectLst/>
                          <a:latin typeface="Arial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fr-BE" sz="2000">
                          <a:effectLst/>
                          <a:latin typeface="Arial"/>
                          <a:ea typeface="Calibri"/>
                          <a:cs typeface="Times New Roman"/>
                        </a:rPr>
                        <a:t>O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  <a:latin typeface="Arial"/>
                          <a:ea typeface="Calibri"/>
                          <a:cs typeface="Times New Roman"/>
                        </a:rPr>
                        <a:t>5,5 10</a:t>
                      </a:r>
                      <a:r>
                        <a:rPr lang="en-GB" sz="2000" baseline="30000">
                          <a:effectLst/>
                          <a:latin typeface="Arial"/>
                          <a:ea typeface="Calibri"/>
                          <a:cs typeface="Times New Roman"/>
                        </a:rPr>
                        <a:t>-6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959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BE" sz="2000">
                          <a:effectLst/>
                          <a:latin typeface="Arial"/>
                          <a:ea typeface="Calibri"/>
                          <a:cs typeface="Times New Roman"/>
                        </a:rPr>
                        <a:t>	CH</a:t>
                      </a:r>
                      <a:r>
                        <a:rPr lang="fr-BE" sz="2000" baseline="-25000">
                          <a:effectLst/>
                          <a:latin typeface="Arial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fr-BE" sz="2000">
                          <a:effectLst/>
                          <a:latin typeface="Arial"/>
                          <a:ea typeface="Calibri"/>
                          <a:cs typeface="Times New Roman"/>
                        </a:rPr>
                        <a:t>COONa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BE" sz="2000">
                          <a:effectLst/>
                          <a:latin typeface="Arial"/>
                          <a:ea typeface="Calibri"/>
                          <a:cs typeface="Times New Roman"/>
                        </a:rPr>
                        <a:t>0,728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BE" sz="2000">
                          <a:effectLst/>
                          <a:latin typeface="Arial"/>
                          <a:ea typeface="Calibri"/>
                          <a:cs typeface="Times New Roman"/>
                        </a:rPr>
                        <a:t>	Eau potable 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R="15113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BE" sz="2000">
                          <a:effectLst/>
                          <a:latin typeface="Arial"/>
                          <a:ea typeface="Calibri"/>
                          <a:cs typeface="Times New Roman"/>
                        </a:rPr>
                        <a:t>0.005 – 0.05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577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BE" sz="2000">
                          <a:effectLst/>
                          <a:latin typeface="Arial"/>
                          <a:ea typeface="Calibri"/>
                          <a:cs typeface="Times New Roman"/>
                        </a:rPr>
                        <a:t>	CH</a:t>
                      </a:r>
                      <a:r>
                        <a:rPr lang="fr-BE" sz="2000" baseline="-25000">
                          <a:effectLst/>
                          <a:latin typeface="Arial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fr-BE" sz="2000">
                          <a:effectLst/>
                          <a:latin typeface="Arial"/>
                          <a:ea typeface="Calibri"/>
                          <a:cs typeface="Times New Roman"/>
                        </a:rPr>
                        <a:t>COONH</a:t>
                      </a:r>
                      <a:r>
                        <a:rPr lang="fr-BE" sz="2000" baseline="-25000">
                          <a:effectLst/>
                          <a:latin typeface="Arial"/>
                          <a:ea typeface="Calibri"/>
                          <a:cs typeface="Times New Roman"/>
                        </a:rPr>
                        <a:t>4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BE" sz="2000">
                          <a:effectLst/>
                          <a:latin typeface="Arial"/>
                          <a:ea typeface="Calibri"/>
                          <a:cs typeface="Times New Roman"/>
                        </a:rPr>
                        <a:t>1,208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BE" sz="20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BE" sz="20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577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BE" sz="2000">
                          <a:effectLst/>
                          <a:latin typeface="Arial"/>
                          <a:ea typeface="Calibri"/>
                          <a:cs typeface="Times New Roman"/>
                        </a:rPr>
                        <a:t>	Eau de mer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BE" sz="2000">
                          <a:effectLst/>
                          <a:latin typeface="Arial"/>
                          <a:ea typeface="Calibri"/>
                          <a:cs typeface="Times New Roman"/>
                        </a:rPr>
                        <a:t>4 - 5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BE" sz="20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BE" sz="20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577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BE" sz="2000">
                          <a:effectLst/>
                          <a:latin typeface="Arial"/>
                          <a:ea typeface="Calibri"/>
                          <a:cs typeface="Times New Roman"/>
                        </a:rPr>
                        <a:t>	</a:t>
                      </a:r>
                      <a:r>
                        <a:rPr lang="fr-BE" sz="2000" i="1">
                          <a:effectLst/>
                          <a:latin typeface="Arial"/>
                          <a:ea typeface="Calibri"/>
                          <a:cs typeface="Times New Roman"/>
                        </a:rPr>
                        <a:t>Cu</a:t>
                      </a:r>
                      <a:r>
                        <a:rPr lang="fr-BE" sz="2000" i="1" baseline="-25000">
                          <a:effectLst/>
                          <a:latin typeface="Arial"/>
                          <a:ea typeface="Calibri"/>
                          <a:cs typeface="Times New Roman"/>
                        </a:rPr>
                        <a:t>(s)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BE" sz="2000" i="1">
                          <a:effectLst/>
                          <a:latin typeface="Arial"/>
                          <a:ea typeface="Calibri"/>
                          <a:cs typeface="Times New Roman"/>
                        </a:rPr>
                        <a:t>6,4 10</a:t>
                      </a:r>
                      <a:r>
                        <a:rPr lang="fr-BE" sz="2000" i="1" baseline="30000">
                          <a:effectLst/>
                          <a:latin typeface="Arial"/>
                          <a:ea typeface="Calibri"/>
                          <a:cs typeface="Times New Roman"/>
                        </a:rPr>
                        <a:t>7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BE" sz="20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BE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Line 3"/>
          <p:cNvSpPr>
            <a:spLocks noChangeShapeType="1"/>
          </p:cNvSpPr>
          <p:nvPr/>
        </p:nvSpPr>
        <p:spPr bwMode="auto">
          <a:xfrm>
            <a:off x="6815932" y="6520931"/>
            <a:ext cx="52197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B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284190" y="6488668"/>
            <a:ext cx="39078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Dissociation ionique - électrolytes</a:t>
            </a:r>
            <a:endParaRPr lang="fr-BE" dirty="0"/>
          </a:p>
        </p:txBody>
      </p:sp>
      <p:grpSp>
        <p:nvGrpSpPr>
          <p:cNvPr id="7" name="Group 6"/>
          <p:cNvGrpSpPr/>
          <p:nvPr/>
        </p:nvGrpSpPr>
        <p:grpSpPr>
          <a:xfrm>
            <a:off x="219266" y="5777470"/>
            <a:ext cx="772376" cy="895864"/>
            <a:chOff x="53125" y="5900738"/>
            <a:chExt cx="772376" cy="895864"/>
          </a:xfrm>
        </p:grpSpPr>
        <p:sp>
          <p:nvSpPr>
            <p:cNvPr id="8" name="TextBox 7">
              <a:hlinkClick r:id="rId2" action="ppaction://hlinksldjump"/>
            </p:cNvPr>
            <p:cNvSpPr txBox="1"/>
            <p:nvPr/>
          </p:nvSpPr>
          <p:spPr>
            <a:xfrm rot="5400000">
              <a:off x="247137" y="6109770"/>
              <a:ext cx="7873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dirty="0">
                  <a:hlinkClick r:id="rId2" action="ppaction://hlinksldjump"/>
                </a:rPr>
                <a:t>PLAN</a:t>
              </a:r>
              <a:endParaRPr lang="fr-BE" dirty="0"/>
            </a:p>
          </p:txBody>
        </p:sp>
        <p:sp>
          <p:nvSpPr>
            <p:cNvPr id="9" name="Bent Arrow 8"/>
            <p:cNvSpPr/>
            <p:nvPr/>
          </p:nvSpPr>
          <p:spPr>
            <a:xfrm rot="16200000">
              <a:off x="-67614" y="6048470"/>
              <a:ext cx="868871" cy="627393"/>
            </a:xfrm>
            <a:prstGeom prst="bentArrow">
              <a:avLst>
                <a:gd name="adj1" fmla="val 25000"/>
                <a:gd name="adj2" fmla="val 30852"/>
                <a:gd name="adj3" fmla="val 25000"/>
                <a:gd name="adj4" fmla="val 4375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7704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66850" y="723900"/>
            <a:ext cx="10020300" cy="5229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fr-BE" sz="2400" b="1" cap="small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Cours 1 :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fr-BE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Matière </a:t>
            </a: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 action="ppaction://hlinksldjump"/>
              </a:rPr>
              <a:t>États de la matière </a:t>
            </a: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 composition des mélanges </a:t>
            </a: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 action="ppaction://hlinksldjump"/>
              </a:rPr>
              <a:t>Structure de la matière </a:t>
            </a: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(notions d'atome, de molécule, d’élément, d'ion)</a:t>
            </a: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Configuration électronique, couche de valence, règle de l'octet, </a:t>
            </a: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 action="ppaction://hlinksldjump"/>
              </a:rPr>
              <a:t>classification périodique</a:t>
            </a: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électronégativité</a:t>
            </a:r>
            <a:endParaRPr lang="fr-BE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5" action="ppaction://hlinksldjump"/>
              </a:rPr>
              <a:t>Liaisons chimiques</a:t>
            </a: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formules moléculaires </a:t>
            </a: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M/X, structure plane, géométrie, étage d’oxydation,</a:t>
            </a:r>
            <a:endParaRPr lang="fr-BE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Définitions des oxydes acides et basiques ainsi que des sels,</a:t>
            </a:r>
            <a:endParaRPr lang="fr-BE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6" action="ppaction://hlinksldjump"/>
              </a:rPr>
              <a:t>Dissociation</a:t>
            </a:r>
            <a:endParaRPr lang="fr-BE" sz="24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BE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Électrolytes forts et faibles</a:t>
            </a:r>
          </a:p>
        </p:txBody>
      </p:sp>
    </p:spTree>
    <p:extLst>
      <p:ext uri="{BB962C8B-B14F-4D97-AF65-F5344CB8AC3E}">
        <p14:creationId xmlns:p14="http://schemas.microsoft.com/office/powerpoint/2010/main" val="1024609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5448300" y="6381750"/>
            <a:ext cx="52197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BE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081331" y="6488668"/>
            <a:ext cx="51603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B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États de la matière et composition des mélanges</a:t>
            </a:r>
            <a:endParaRPr lang="fr-B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161ED1C-7FA2-DF1B-1B69-0BC7BE94E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795" y="1066432"/>
            <a:ext cx="12046923" cy="414623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BD15CFF-1652-1B31-37E5-19038FF8D5C6}"/>
              </a:ext>
            </a:extLst>
          </p:cNvPr>
          <p:cNvSpPr txBox="1"/>
          <p:nvPr/>
        </p:nvSpPr>
        <p:spPr>
          <a:xfrm>
            <a:off x="3694442" y="5385316"/>
            <a:ext cx="27224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altLang="fr-FR" sz="2400" dirty="0">
                <a:solidFill>
                  <a:srgbClr val="333399"/>
                </a:solidFill>
              </a:rPr>
              <a:t>l’eau de mer filtrée </a:t>
            </a:r>
            <a:endParaRPr lang="fr-BE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E53B83-DFBC-E402-0A1A-4B01F118367D}"/>
              </a:ext>
            </a:extLst>
          </p:cNvPr>
          <p:cNvSpPr txBox="1"/>
          <p:nvPr/>
        </p:nvSpPr>
        <p:spPr>
          <a:xfrm>
            <a:off x="658474" y="5353799"/>
            <a:ext cx="20767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altLang="fr-FR" sz="2400" dirty="0">
                <a:solidFill>
                  <a:srgbClr val="333399"/>
                </a:solidFill>
              </a:rPr>
              <a:t>l’eau de mer</a:t>
            </a:r>
            <a:endParaRPr lang="fr-BE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6A8638-48A7-67B4-C86C-64CF33DEC953}"/>
              </a:ext>
            </a:extLst>
          </p:cNvPr>
          <p:cNvSpPr txBox="1"/>
          <p:nvPr/>
        </p:nvSpPr>
        <p:spPr>
          <a:xfrm>
            <a:off x="7376146" y="5353798"/>
            <a:ext cx="16234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altLang="fr-FR" sz="2400" dirty="0">
                <a:solidFill>
                  <a:srgbClr val="333399"/>
                </a:solidFill>
              </a:rPr>
              <a:t>diamant</a:t>
            </a:r>
            <a:endParaRPr lang="fr-BE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FFC1FB8-4C20-D09F-8121-A1BC8F868DA4}"/>
              </a:ext>
            </a:extLst>
          </p:cNvPr>
          <p:cNvSpPr txBox="1"/>
          <p:nvPr/>
        </p:nvSpPr>
        <p:spPr>
          <a:xfrm>
            <a:off x="4238753" y="5934793"/>
            <a:ext cx="69542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altLang="fr-FR" sz="2400" dirty="0">
                <a:solidFill>
                  <a:srgbClr val="333399"/>
                </a:solidFill>
              </a:rPr>
              <a:t>l’air</a:t>
            </a:r>
            <a:endParaRPr lang="fr-BE" sz="2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1F3A741-A521-087F-5565-198FAA9D221E}"/>
              </a:ext>
            </a:extLst>
          </p:cNvPr>
          <p:cNvSpPr txBox="1"/>
          <p:nvPr/>
        </p:nvSpPr>
        <p:spPr>
          <a:xfrm>
            <a:off x="10665994" y="5404423"/>
            <a:ext cx="10540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altLang="fr-FR" sz="2400" dirty="0">
                <a:solidFill>
                  <a:srgbClr val="333399"/>
                </a:solidFill>
              </a:rPr>
              <a:t>l’eau</a:t>
            </a:r>
            <a:endParaRPr lang="fr-BE" sz="2400" dirty="0"/>
          </a:p>
        </p:txBody>
      </p:sp>
    </p:spTree>
    <p:extLst>
      <p:ext uri="{BB962C8B-B14F-4D97-AF65-F5344CB8AC3E}">
        <p14:creationId xmlns:p14="http://schemas.microsoft.com/office/powerpoint/2010/main" val="3751513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66850" y="723900"/>
            <a:ext cx="10020300" cy="5229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fr-BE" sz="2400" b="1" cap="small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Cours 1 :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fr-BE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Matière </a:t>
            </a: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 action="ppaction://hlinksldjump"/>
              </a:rPr>
              <a:t>États de la matière </a:t>
            </a: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 composition des mélanges </a:t>
            </a: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 action="ppaction://hlinksldjump"/>
              </a:rPr>
              <a:t>Structure de la matière </a:t>
            </a: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(notions d'atome, de molécule, d’élément, d'ion)</a:t>
            </a: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Configuration électronique, couche de valence, règle de l'octet, </a:t>
            </a: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 action="ppaction://hlinksldjump"/>
              </a:rPr>
              <a:t>classification périodique</a:t>
            </a: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électronégativité</a:t>
            </a:r>
            <a:endParaRPr lang="fr-BE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5" action="ppaction://hlinksldjump"/>
              </a:rPr>
              <a:t>Liaisons chimiques</a:t>
            </a: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formules moléculaires </a:t>
            </a: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M/X, structure plane, géométrie, étage d’oxydation,</a:t>
            </a:r>
            <a:endParaRPr lang="fr-BE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Définitions des oxydes acides et basiques ainsi que des sels,</a:t>
            </a:r>
            <a:endParaRPr lang="fr-BE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6" action="ppaction://hlinksldjump"/>
              </a:rPr>
              <a:t>Dissociation</a:t>
            </a:r>
            <a:endParaRPr lang="fr-BE" sz="24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BE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Électrolytes forts et faibles</a:t>
            </a:r>
          </a:p>
        </p:txBody>
      </p:sp>
    </p:spTree>
    <p:extLst>
      <p:ext uri="{BB962C8B-B14F-4D97-AF65-F5344CB8AC3E}">
        <p14:creationId xmlns:p14="http://schemas.microsoft.com/office/powerpoint/2010/main" val="3297375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3216276" y="836614"/>
            <a:ext cx="1497013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r-BE" altLang="fr-FR" sz="6000">
                <a:solidFill>
                  <a:srgbClr val="000000"/>
                </a:solidFill>
              </a:rPr>
              <a:t> Cl </a:t>
            </a:r>
            <a:r>
              <a:rPr lang="fr-BE" altLang="fr-FR" sz="6000" baseline="30000">
                <a:solidFill>
                  <a:srgbClr val="000000"/>
                </a:solidFill>
              </a:rPr>
              <a:t>-</a:t>
            </a:r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2784475" y="692150"/>
            <a:ext cx="635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r-BE" altLang="fr-FR">
                <a:solidFill>
                  <a:srgbClr val="000000"/>
                </a:solidFill>
              </a:rPr>
              <a:t>35</a:t>
            </a:r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1992314" y="3860800"/>
            <a:ext cx="70500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r-BE" altLang="fr-FR" sz="2400">
                <a:solidFill>
                  <a:srgbClr val="333399"/>
                </a:solidFill>
              </a:rPr>
              <a:t>c) un anion composé de 17 électrons et 17 protons</a:t>
            </a:r>
          </a:p>
        </p:txBody>
      </p:sp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2711450" y="1341439"/>
            <a:ext cx="6350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r-BE" altLang="fr-FR">
                <a:solidFill>
                  <a:srgbClr val="000000"/>
                </a:solidFill>
              </a:rPr>
              <a:t>17</a:t>
            </a:r>
          </a:p>
        </p:txBody>
      </p:sp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1992313" y="2636838"/>
            <a:ext cx="70850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r-BE" altLang="fr-FR" sz="2400">
                <a:solidFill>
                  <a:srgbClr val="333399"/>
                </a:solidFill>
              </a:rPr>
              <a:t>a) un anion, dérivant du Cl auquel on a retiré un e- </a:t>
            </a:r>
          </a:p>
        </p:txBody>
      </p:sp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1992314" y="3213100"/>
            <a:ext cx="72215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r-BE" altLang="fr-FR" sz="2400">
                <a:solidFill>
                  <a:srgbClr val="333399"/>
                </a:solidFill>
              </a:rPr>
              <a:t>b) un anion, dérivant du Cl auquel on a ajouté un e- </a:t>
            </a:r>
          </a:p>
        </p:txBody>
      </p:sp>
      <p:sp>
        <p:nvSpPr>
          <p:cNvPr id="35848" name="Text Box 8"/>
          <p:cNvSpPr txBox="1">
            <a:spLocks noChangeArrowheads="1"/>
          </p:cNvSpPr>
          <p:nvPr/>
        </p:nvSpPr>
        <p:spPr bwMode="auto">
          <a:xfrm>
            <a:off x="1992313" y="4437063"/>
            <a:ext cx="7067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r-BE" altLang="fr-FR" sz="2400">
                <a:solidFill>
                  <a:srgbClr val="333399"/>
                </a:solidFill>
              </a:rPr>
              <a:t>d) un anion composé de 18 électrons et 17 protons</a:t>
            </a:r>
          </a:p>
        </p:txBody>
      </p:sp>
      <p:sp>
        <p:nvSpPr>
          <p:cNvPr id="35849" name="Text Box 9"/>
          <p:cNvSpPr txBox="1">
            <a:spLocks noChangeArrowheads="1"/>
          </p:cNvSpPr>
          <p:nvPr/>
        </p:nvSpPr>
        <p:spPr bwMode="auto">
          <a:xfrm>
            <a:off x="1992313" y="4941888"/>
            <a:ext cx="7016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r-BE" altLang="fr-FR" sz="2400">
                <a:solidFill>
                  <a:srgbClr val="333399"/>
                </a:solidFill>
              </a:rPr>
              <a:t>e) un anion composé de 17 protons et 18 neutrons</a:t>
            </a:r>
          </a:p>
        </p:txBody>
      </p:sp>
      <p:sp>
        <p:nvSpPr>
          <p:cNvPr id="35850" name="Rectangle 10"/>
          <p:cNvSpPr>
            <a:spLocks noChangeArrowheads="1"/>
          </p:cNvSpPr>
          <p:nvPr/>
        </p:nvSpPr>
        <p:spPr bwMode="auto">
          <a:xfrm>
            <a:off x="10199688" y="2781300"/>
            <a:ext cx="215900" cy="2159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fr-FR" altLang="fr-FR" sz="1800">
              <a:solidFill>
                <a:srgbClr val="000000"/>
              </a:solidFill>
            </a:endParaRPr>
          </a:p>
        </p:txBody>
      </p:sp>
      <p:sp>
        <p:nvSpPr>
          <p:cNvPr id="35851" name="Rectangle 11"/>
          <p:cNvSpPr>
            <a:spLocks noChangeArrowheads="1"/>
          </p:cNvSpPr>
          <p:nvPr/>
        </p:nvSpPr>
        <p:spPr bwMode="auto">
          <a:xfrm>
            <a:off x="10199688" y="3357563"/>
            <a:ext cx="215900" cy="2159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fr-FR" altLang="fr-FR" sz="1800">
              <a:solidFill>
                <a:srgbClr val="000000"/>
              </a:solidFill>
            </a:endParaRPr>
          </a:p>
        </p:txBody>
      </p:sp>
      <p:sp>
        <p:nvSpPr>
          <p:cNvPr id="35852" name="Rectangle 12"/>
          <p:cNvSpPr>
            <a:spLocks noChangeArrowheads="1"/>
          </p:cNvSpPr>
          <p:nvPr/>
        </p:nvSpPr>
        <p:spPr bwMode="auto">
          <a:xfrm>
            <a:off x="10199688" y="4005263"/>
            <a:ext cx="215900" cy="2159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fr-FR" altLang="fr-FR" sz="1800">
              <a:solidFill>
                <a:srgbClr val="000000"/>
              </a:solidFill>
            </a:endParaRPr>
          </a:p>
        </p:txBody>
      </p:sp>
      <p:sp>
        <p:nvSpPr>
          <p:cNvPr id="35853" name="Rectangle 13"/>
          <p:cNvSpPr>
            <a:spLocks noChangeArrowheads="1"/>
          </p:cNvSpPr>
          <p:nvPr/>
        </p:nvSpPr>
        <p:spPr bwMode="auto">
          <a:xfrm>
            <a:off x="10199688" y="4581525"/>
            <a:ext cx="215900" cy="2159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fr-FR" altLang="fr-FR" sz="1800">
              <a:solidFill>
                <a:srgbClr val="000000"/>
              </a:solidFill>
            </a:endParaRPr>
          </a:p>
        </p:txBody>
      </p:sp>
      <p:sp>
        <p:nvSpPr>
          <p:cNvPr id="35854" name="Rectangle 14"/>
          <p:cNvSpPr>
            <a:spLocks noChangeArrowheads="1"/>
          </p:cNvSpPr>
          <p:nvPr/>
        </p:nvSpPr>
        <p:spPr bwMode="auto">
          <a:xfrm>
            <a:off x="10199688" y="5229225"/>
            <a:ext cx="215900" cy="2159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fr-FR" altLang="fr-FR" sz="1800">
              <a:solidFill>
                <a:srgbClr val="000000"/>
              </a:solidFill>
            </a:endParaRPr>
          </a:p>
        </p:txBody>
      </p:sp>
      <p:sp>
        <p:nvSpPr>
          <p:cNvPr id="35855" name="Line 15"/>
          <p:cNvSpPr>
            <a:spLocks noChangeShapeType="1"/>
          </p:cNvSpPr>
          <p:nvPr/>
        </p:nvSpPr>
        <p:spPr bwMode="auto">
          <a:xfrm>
            <a:off x="5448300" y="6381750"/>
            <a:ext cx="52197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B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0112376" y="2622550"/>
            <a:ext cx="3524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BE" altLang="fr-FR" sz="2800" b="1">
                <a:solidFill>
                  <a:srgbClr val="FF3300"/>
                </a:solidFill>
                <a:latin typeface="Gabriola" panose="04040605051002020D02" pitchFamily="82" charset="0"/>
              </a:rPr>
              <a:t>X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10099676" y="2963863"/>
            <a:ext cx="365125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BE" altLang="fr-FR" sz="4400" b="1">
                <a:solidFill>
                  <a:srgbClr val="00B050"/>
                </a:solidFill>
                <a:latin typeface="Gabriola" panose="04040605051002020D02" pitchFamily="82" charset="0"/>
              </a:rPr>
              <a:t>v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10112376" y="3802064"/>
            <a:ext cx="3524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BE" altLang="fr-FR" sz="2800" b="1">
                <a:solidFill>
                  <a:srgbClr val="FF3300"/>
                </a:solidFill>
                <a:latin typeface="Gabriola" panose="04040605051002020D02" pitchFamily="82" charset="0"/>
              </a:rPr>
              <a:t>X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10099676" y="4143375"/>
            <a:ext cx="365125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BE" altLang="fr-FR" sz="4400" b="1">
                <a:solidFill>
                  <a:srgbClr val="00B050"/>
                </a:solidFill>
                <a:latin typeface="Gabriola" panose="04040605051002020D02" pitchFamily="82" charset="0"/>
              </a:rPr>
              <a:t>v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10125076" y="4867275"/>
            <a:ext cx="36512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BE" altLang="fr-FR" sz="4400" b="1">
                <a:solidFill>
                  <a:srgbClr val="00B050"/>
                </a:solidFill>
                <a:latin typeface="Gabriola" panose="04040605051002020D02" pitchFamily="82" charset="0"/>
              </a:rPr>
              <a:t>v</a:t>
            </a:r>
          </a:p>
        </p:txBody>
      </p:sp>
      <p:sp>
        <p:nvSpPr>
          <p:cNvPr id="22" name="Rectangle 21"/>
          <p:cNvSpPr/>
          <p:nvPr/>
        </p:nvSpPr>
        <p:spPr>
          <a:xfrm>
            <a:off x="9533042" y="6381750"/>
            <a:ext cx="25827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B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Structure de la matière 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002768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Line 3"/>
          <p:cNvSpPr>
            <a:spLocks noChangeShapeType="1"/>
          </p:cNvSpPr>
          <p:nvPr/>
        </p:nvSpPr>
        <p:spPr bwMode="auto">
          <a:xfrm>
            <a:off x="5448300" y="6381750"/>
            <a:ext cx="52197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B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892280" y="5135285"/>
            <a:ext cx="8640762" cy="954088"/>
            <a:chOff x="204" y="2840"/>
            <a:chExt cx="5443" cy="601"/>
          </a:xfrm>
        </p:grpSpPr>
        <p:sp>
          <p:nvSpPr>
            <p:cNvPr id="6171" name="Rectangle 26"/>
            <p:cNvSpPr>
              <a:spLocks noChangeArrowheads="1"/>
            </p:cNvSpPr>
            <p:nvPr/>
          </p:nvSpPr>
          <p:spPr bwMode="auto">
            <a:xfrm>
              <a:off x="204" y="2840"/>
              <a:ext cx="5443" cy="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457200" indent="-4572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GB" altLang="fr-FR" sz="2400">
                  <a:cs typeface="Arial" panose="020B0604020202020204" pitchFamily="34" charset="0"/>
                </a:rPr>
                <a:t>m</a:t>
              </a:r>
              <a:r>
                <a:rPr lang="en-GB" altLang="fr-FR" sz="2400" baseline="-25000">
                  <a:cs typeface="Arial" panose="020B0604020202020204" pitchFamily="34" charset="0"/>
                </a:rPr>
                <a:t>p</a:t>
              </a:r>
              <a:r>
                <a:rPr lang="en-GB" altLang="fr-FR" sz="2400">
                  <a:cs typeface="Arial" panose="020B0604020202020204" pitchFamily="34" charset="0"/>
                </a:rPr>
                <a:t>   </a:t>
              </a:r>
              <a:r>
                <a:rPr lang="en-GB" altLang="fr-FR" baseline="-25000">
                  <a:cs typeface="Arial" panose="020B0604020202020204" pitchFamily="34" charset="0"/>
                </a:rPr>
                <a:t>= </a:t>
              </a:r>
              <a:r>
                <a:rPr lang="en-GB" altLang="fr-FR" sz="2400">
                  <a:cs typeface="Arial" panose="020B0604020202020204" pitchFamily="34" charset="0"/>
                </a:rPr>
                <a:t>  1,67 10</a:t>
              </a:r>
              <a:r>
                <a:rPr lang="en-GB" altLang="fr-FR" sz="2400" baseline="30000">
                  <a:cs typeface="Arial" panose="020B0604020202020204" pitchFamily="34" charset="0"/>
                </a:rPr>
                <a:t>-27</a:t>
              </a:r>
              <a:r>
                <a:rPr lang="en-GB" altLang="fr-FR" sz="2400">
                  <a:cs typeface="Arial" panose="020B0604020202020204" pitchFamily="34" charset="0"/>
                </a:rPr>
                <a:t> </a:t>
              </a:r>
              <a:r>
                <a:rPr lang="en-GB" altLang="fr-FR" baseline="-25000">
                  <a:cs typeface="Arial" panose="020B0604020202020204" pitchFamily="34" charset="0"/>
                </a:rPr>
                <a:t>=</a:t>
              </a:r>
              <a:endParaRPr lang="en-GB" altLang="fr-FR" sz="2400">
                <a:cs typeface="Arial" panose="020B0604020202020204" pitchFamily="34" charset="0"/>
              </a:endParaRP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GB" altLang="fr-FR" sz="2400">
                  <a:cs typeface="Arial" panose="020B0604020202020204" pitchFamily="34" charset="0"/>
                </a:rPr>
                <a:t>m</a:t>
              </a:r>
              <a:r>
                <a:rPr lang="en-GB" altLang="fr-FR" sz="2400" baseline="-25000">
                  <a:cs typeface="Arial" panose="020B0604020202020204" pitchFamily="34" charset="0"/>
                </a:rPr>
                <a:t>e</a:t>
              </a:r>
              <a:r>
                <a:rPr lang="en-GB" altLang="fr-FR" sz="2400">
                  <a:cs typeface="Arial" panose="020B0604020202020204" pitchFamily="34" charset="0"/>
                </a:rPr>
                <a:t>         9,11 10</a:t>
              </a:r>
              <a:r>
                <a:rPr lang="en-GB" altLang="fr-FR" sz="2400" baseline="30000">
                  <a:cs typeface="Arial" panose="020B0604020202020204" pitchFamily="34" charset="0"/>
                </a:rPr>
                <a:t>-31</a:t>
              </a:r>
            </a:p>
          </p:txBody>
        </p:sp>
        <p:sp>
          <p:nvSpPr>
            <p:cNvPr id="6172" name="Rectangle 27"/>
            <p:cNvSpPr>
              <a:spLocks noChangeArrowheads="1"/>
            </p:cNvSpPr>
            <p:nvPr/>
          </p:nvSpPr>
          <p:spPr bwMode="auto">
            <a:xfrm>
              <a:off x="2109" y="2976"/>
              <a:ext cx="303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GB" altLang="fr-FR" sz="2400">
                  <a:cs typeface="Arial" panose="020B0604020202020204" pitchFamily="34" charset="0"/>
                </a:rPr>
                <a:t>0,183 10</a:t>
              </a:r>
              <a:r>
                <a:rPr lang="en-GB" altLang="fr-FR" sz="2400" baseline="30000">
                  <a:cs typeface="Arial" panose="020B0604020202020204" pitchFamily="34" charset="0"/>
                </a:rPr>
                <a:t>(-27+31)</a:t>
              </a:r>
              <a:r>
                <a:rPr lang="en-GB" altLang="fr-FR" sz="2400">
                  <a:cs typeface="Arial" panose="020B0604020202020204" pitchFamily="34" charset="0"/>
                </a:rPr>
                <a:t> = 0,183 10</a:t>
              </a:r>
              <a:r>
                <a:rPr lang="en-GB" altLang="fr-FR" sz="2400" baseline="30000">
                  <a:cs typeface="Arial" panose="020B0604020202020204" pitchFamily="34" charset="0"/>
                </a:rPr>
                <a:t>4</a:t>
              </a:r>
              <a:r>
                <a:rPr lang="en-GB" altLang="fr-FR" sz="2400">
                  <a:cs typeface="Arial" panose="020B0604020202020204" pitchFamily="34" charset="0"/>
                </a:rPr>
                <a:t> = 1830</a:t>
              </a:r>
              <a:endParaRPr lang="fr-BE" altLang="fr-FR" sz="2400">
                <a:cs typeface="Arial" panose="020B0604020202020204" pitchFamily="34" charset="0"/>
              </a:endParaRPr>
            </a:p>
          </p:txBody>
        </p:sp>
        <p:sp>
          <p:nvSpPr>
            <p:cNvPr id="6173" name="Line 28"/>
            <p:cNvSpPr>
              <a:spLocks noChangeShapeType="1"/>
            </p:cNvSpPr>
            <p:nvPr/>
          </p:nvSpPr>
          <p:spPr bwMode="auto">
            <a:xfrm>
              <a:off x="249" y="3203"/>
              <a:ext cx="272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BE">
                <a:latin typeface="Arial" panose="020B0604020202020204" pitchFamily="34" charset="0"/>
              </a:endParaRPr>
            </a:p>
          </p:txBody>
        </p:sp>
        <p:sp>
          <p:nvSpPr>
            <p:cNvPr id="6174" name="Line 29"/>
            <p:cNvSpPr>
              <a:spLocks noChangeShapeType="1"/>
            </p:cNvSpPr>
            <p:nvPr/>
          </p:nvSpPr>
          <p:spPr bwMode="auto">
            <a:xfrm>
              <a:off x="839" y="3203"/>
              <a:ext cx="862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BE">
                <a:latin typeface="Arial" panose="020B0604020202020204" pitchFamily="34" charset="0"/>
              </a:endParaRPr>
            </a:p>
          </p:txBody>
        </p:sp>
      </p:grpSp>
      <p:sp>
        <p:nvSpPr>
          <p:cNvPr id="6170" name="Rectangle 5"/>
          <p:cNvSpPr>
            <a:spLocks noChangeArrowheads="1"/>
          </p:cNvSpPr>
          <p:nvPr/>
        </p:nvSpPr>
        <p:spPr bwMode="auto">
          <a:xfrm>
            <a:off x="803274" y="303286"/>
            <a:ext cx="72009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GB" altLang="fr-FR" sz="2800">
                <a:solidFill>
                  <a:srgbClr val="00B050"/>
                </a:solidFill>
                <a:cs typeface="Arial" panose="020B0604020202020204" pitchFamily="34" charset="0"/>
              </a:rPr>
              <a:t>Particules sub-atomiques</a:t>
            </a:r>
            <a:endParaRPr lang="en-GB" altLang="fr-FR" sz="2800" b="1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533042" y="6381750"/>
            <a:ext cx="25827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B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Structure de la matière </a:t>
            </a:r>
            <a:endParaRPr lang="fr-BE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7771471"/>
              </p:ext>
            </p:extLst>
          </p:nvPr>
        </p:nvGraphicFramePr>
        <p:xfrm>
          <a:off x="1082040" y="1249678"/>
          <a:ext cx="9875520" cy="3172240"/>
        </p:xfrm>
        <a:graphic>
          <a:graphicData uri="http://schemas.openxmlformats.org/drawingml/2006/table">
            <a:tbl>
              <a:tblPr firstRow="1" firstCol="1" bandRow="1"/>
              <a:tblGrid>
                <a:gridCol w="2468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8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688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688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9306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BE" sz="2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BE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BE" sz="2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Masse (kg)</a:t>
                      </a:r>
                      <a:endParaRPr lang="fr-BE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BE" sz="2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Charge</a:t>
                      </a:r>
                      <a:endParaRPr lang="fr-BE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BE" sz="2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Diamètre (m)</a:t>
                      </a:r>
                      <a:endParaRPr lang="fr-BE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306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BE" sz="2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Proton (p</a:t>
                      </a:r>
                      <a:r>
                        <a:rPr lang="fr-BE" sz="2800" baseline="30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fr-BE" sz="2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fr-BE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BE" sz="2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1,67262 10</a:t>
                      </a:r>
                      <a:r>
                        <a:rPr lang="fr-BE" sz="2800" baseline="30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-27</a:t>
                      </a:r>
                      <a:endParaRPr lang="fr-BE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BE" sz="2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e *</a:t>
                      </a:r>
                      <a:endParaRPr lang="fr-B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BE" sz="2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fr-BE" sz="2800" baseline="30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-15</a:t>
                      </a:r>
                      <a:endParaRPr lang="fr-BE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306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BE" sz="2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Neutron (n</a:t>
                      </a:r>
                      <a:r>
                        <a:rPr lang="fr-BE" sz="2800" baseline="30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fr-BE" sz="2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fr-BE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BE" sz="2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1,67493 10</a:t>
                      </a:r>
                      <a:r>
                        <a:rPr lang="fr-BE" sz="2800" baseline="30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-27</a:t>
                      </a:r>
                      <a:endParaRPr lang="fr-BE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BE" sz="2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fr-BE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BE" sz="2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fr-BE" sz="2800" baseline="30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-15</a:t>
                      </a:r>
                      <a:endParaRPr lang="fr-BE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306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BE" sz="2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Electron (e</a:t>
                      </a:r>
                      <a:r>
                        <a:rPr lang="fr-BE" sz="2800" baseline="30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fr-BE" sz="2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fr-BE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BE" sz="2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9,10939 10</a:t>
                      </a:r>
                      <a:r>
                        <a:rPr lang="fr-BE" sz="2800" baseline="30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-31</a:t>
                      </a:r>
                      <a:endParaRPr lang="fr-BE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BE" sz="2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e</a:t>
                      </a:r>
                      <a:endParaRPr lang="fr-BE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BE" sz="2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fr-B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661354" y="4534199"/>
            <a:ext cx="74847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BE" sz="2400" i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* e (charge élémentaire) vaut 1,60218 10</a:t>
            </a:r>
            <a:r>
              <a:rPr lang="fr-BE" sz="2400" i="1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-19</a:t>
            </a:r>
            <a:r>
              <a:rPr lang="fr-BE" sz="2400" i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coulombs</a:t>
            </a:r>
            <a:endParaRPr lang="fr-BE" sz="2400" dirty="0"/>
          </a:p>
        </p:txBody>
      </p:sp>
    </p:spTree>
    <p:extLst>
      <p:ext uri="{BB962C8B-B14F-4D97-AF65-F5344CB8AC3E}">
        <p14:creationId xmlns:p14="http://schemas.microsoft.com/office/powerpoint/2010/main" val="3356112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Line 3"/>
          <p:cNvSpPr>
            <a:spLocks noChangeShapeType="1"/>
          </p:cNvSpPr>
          <p:nvPr/>
        </p:nvSpPr>
        <p:spPr bwMode="auto">
          <a:xfrm>
            <a:off x="5448300" y="6381750"/>
            <a:ext cx="52197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B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609242" y="6381750"/>
            <a:ext cx="25827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B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Structure de la matière </a:t>
            </a:r>
            <a:endParaRPr lang="fr-B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448235" y="260765"/>
                <a:ext cx="11618259" cy="56858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fr-BE" sz="28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Un </a:t>
                </a:r>
                <a:r>
                  <a:rPr lang="fr-BE" sz="2800" b="1" dirty="0">
                    <a:solidFill>
                      <a:srgbClr val="00B05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nucléide</a:t>
                </a:r>
                <a:r>
                  <a:rPr lang="fr-BE" sz="2800" dirty="0">
                    <a:solidFill>
                      <a:srgbClr val="00B05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fr-BE" sz="2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(du latin </a:t>
                </a:r>
                <a:r>
                  <a:rPr lang="fr-BE" sz="2800" i="1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nucleus</a:t>
                </a:r>
                <a:r>
                  <a:rPr lang="fr-BE" sz="2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 est un type de noyau, caractérisé par un nombre fixé de nucléons : nombre de protons (</a:t>
                </a:r>
                <a:r>
                  <a:rPr lang="fr-BE" sz="2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</a:t>
                </a:r>
                <a:r>
                  <a:rPr lang="fr-BE" sz="2800" baseline="-25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</a:t>
                </a:r>
                <a:r>
                  <a:rPr lang="fr-BE" sz="2800" baseline="-25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+</a:t>
                </a:r>
                <a:r>
                  <a:rPr lang="fr-BE" sz="2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 et nombre de neutrons (N</a:t>
                </a:r>
                <a:r>
                  <a:rPr lang="fr-BE" sz="2800" baseline="-25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n0</a:t>
                </a:r>
                <a:r>
                  <a:rPr lang="fr-BE" sz="2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). </a:t>
                </a:r>
                <a:endParaRPr lang="fr-BE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fr-BE" sz="6600" dirty="0">
                    <a:solidFill>
                      <a:srgbClr val="00B05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					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fr-BE" sz="6600" i="1" smtClean="0">
                            <a:solidFill>
                              <a:srgbClr val="00B05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PrePr>
                      <m:sub>
                        <m:r>
                          <a:rPr lang="fr-BE" sz="6600" i="1" smtClean="0">
                            <a:solidFill>
                              <a:srgbClr val="00B0F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𝑍</m:t>
                        </m:r>
                      </m:sub>
                      <m:sup>
                        <m:r>
                          <a:rPr lang="fr-BE" sz="660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</m:t>
                        </m:r>
                      </m:sup>
                      <m:e>
                        <m:r>
                          <a:rPr lang="fr-BE" sz="6600" b="0" i="1" smtClean="0">
                            <a:solidFill>
                              <a:srgbClr val="00B05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fr-BE" sz="6600" i="1">
                            <a:solidFill>
                              <a:srgbClr val="00B05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</m:sPre>
                  </m:oMath>
                </a14:m>
                <a:r>
                  <a:rPr lang="fr-BE" sz="6600" dirty="0">
                    <a:solidFill>
                      <a:srgbClr val="00B05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fr-BE" sz="2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	</a:t>
                </a:r>
                <a:r>
                  <a:rPr lang="fr-BE" sz="2800" dirty="0">
                    <a:solidFill>
                      <a:srgbClr val="00B0F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Z, le nombre atomique</a:t>
                </a:r>
                <a:endParaRPr lang="fr-BE" sz="2800" dirty="0">
                  <a:solidFill>
                    <a:srgbClr val="00B0F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R="812800" algn="just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fr-BE" sz="2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	</a:t>
                </a:r>
                <a:r>
                  <a:rPr lang="fr-BE" sz="2800" dirty="0">
                    <a:solidFill>
                      <a:srgbClr val="FF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A, le nombre de masse</a:t>
                </a:r>
              </a:p>
              <a:p>
                <a:pPr marR="812800" algn="just">
                  <a:lnSpc>
                    <a:spcPct val="115000"/>
                  </a:lnSpc>
                  <a:spcAft>
                    <a:spcPts val="0"/>
                  </a:spcAft>
                </a:pPr>
                <a:endParaRPr lang="fr-BE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R="812800" indent="104140" algn="just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en-US" sz="2800" b="1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	</a:t>
                </a:r>
                <a:r>
                  <a:rPr lang="en-US" sz="2800" b="1" dirty="0">
                    <a:solidFill>
                      <a:srgbClr val="00B0F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Z = N</a:t>
                </a:r>
                <a:r>
                  <a:rPr lang="en-US" sz="2800" b="1" baseline="-25000" dirty="0">
                    <a:solidFill>
                      <a:srgbClr val="00B0F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p+</a:t>
                </a:r>
                <a:r>
                  <a:rPr lang="en-US" sz="2800" b="1" baseline="-25000" dirty="0">
                    <a:solidFill>
                      <a:srgbClr val="00B05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>
                    <a:solidFill>
                      <a:srgbClr val="00B05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;        </a:t>
                </a:r>
                <a:r>
                  <a:rPr lang="en-US" sz="2800" b="1" dirty="0">
                    <a:solidFill>
                      <a:srgbClr val="FF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 = N</a:t>
                </a:r>
                <a:r>
                  <a:rPr lang="en-US" sz="2800" b="1" baseline="-25000" dirty="0">
                    <a:solidFill>
                      <a:srgbClr val="FF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p+</a:t>
                </a:r>
                <a:r>
                  <a:rPr lang="en-US" sz="2800" b="1" dirty="0">
                    <a:solidFill>
                      <a:srgbClr val="FF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+ N</a:t>
                </a:r>
                <a:r>
                  <a:rPr lang="en-US" sz="2800" b="1" baseline="-25000" dirty="0">
                    <a:solidFill>
                      <a:srgbClr val="FF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n0 </a:t>
                </a:r>
                <a:r>
                  <a:rPr lang="en-US" sz="2800" b="1" dirty="0">
                    <a:solidFill>
                      <a:srgbClr val="00B05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;          </a:t>
                </a:r>
                <a:r>
                  <a:rPr lang="en-US" sz="2800" b="1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</a:t>
                </a:r>
                <a:r>
                  <a:rPr lang="en-US" sz="2800" b="1" baseline="-25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n0</a:t>
                </a:r>
                <a:r>
                  <a:rPr lang="en-US" sz="2800" b="1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baseline="-25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</a:t>
                </a:r>
                <a:r>
                  <a:rPr lang="en-US" sz="2800" b="1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A - Z</a:t>
                </a:r>
                <a:endParaRPr lang="fr-BE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235" y="260765"/>
                <a:ext cx="11618259" cy="5685852"/>
              </a:xfrm>
              <a:prstGeom prst="rect">
                <a:avLst/>
              </a:prstGeom>
              <a:blipFill>
                <a:blip r:embed="rId2"/>
                <a:stretch>
                  <a:fillRect l="-1102" r="-1102" b="-1931"/>
                </a:stretch>
              </a:blipFill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86212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66850" y="723900"/>
            <a:ext cx="10020300" cy="5229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fr-BE" sz="2400" b="1" cap="small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Cours 1 :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fr-BE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Matière </a:t>
            </a: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 action="ppaction://hlinksldjump"/>
              </a:rPr>
              <a:t>États de la matière </a:t>
            </a: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 composition des mélanges </a:t>
            </a: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 action="ppaction://hlinksldjump"/>
              </a:rPr>
              <a:t>Structure de la matière </a:t>
            </a: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(notions d'atome, de molécule, d’élément, d'ion)</a:t>
            </a: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Configuration électronique, couche de valence, règle de l'octet, </a:t>
            </a: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 action="ppaction://hlinksldjump"/>
              </a:rPr>
              <a:t>classification périodique</a:t>
            </a: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électronégativité</a:t>
            </a:r>
            <a:endParaRPr lang="fr-BE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5" action="ppaction://hlinksldjump"/>
              </a:rPr>
              <a:t>Liaisons chimiques</a:t>
            </a: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formules moléculaires </a:t>
            </a: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M/X, structure plane, géométrie, étage d’oxydation,</a:t>
            </a:r>
            <a:endParaRPr lang="fr-BE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Définitions des oxydes acides et basiques ainsi que des sels,</a:t>
            </a:r>
            <a:endParaRPr lang="fr-BE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BE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6" action="ppaction://hlinksldjump"/>
              </a:rPr>
              <a:t>Dissociation</a:t>
            </a:r>
            <a:endParaRPr lang="fr-BE" sz="24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BE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Électrolytes forts et faibles</a:t>
            </a:r>
          </a:p>
        </p:txBody>
      </p:sp>
    </p:spTree>
    <p:extLst>
      <p:ext uri="{BB962C8B-B14F-4D97-AF65-F5344CB8AC3E}">
        <p14:creationId xmlns:p14="http://schemas.microsoft.com/office/powerpoint/2010/main" val="38079510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628</TotalTime>
  <Words>1702</Words>
  <Application>Microsoft Office PowerPoint</Application>
  <PresentationFormat>Grand écran</PresentationFormat>
  <Paragraphs>377</Paragraphs>
  <Slides>39</Slides>
  <Notes>3</Notes>
  <HiddenSlides>3</HiddenSlides>
  <MMClips>0</MMClips>
  <ScaleCrop>false</ScaleCrop>
  <HeadingPairs>
    <vt:vector size="8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Serveurs OLE incorporés</vt:lpstr>
      </vt:variant>
      <vt:variant>
        <vt:i4>0</vt:i4>
      </vt:variant>
      <vt:variant>
        <vt:lpstr>Titres des diapositives</vt:lpstr>
      </vt:variant>
      <vt:variant>
        <vt:i4>39</vt:i4>
      </vt:variant>
    </vt:vector>
  </HeadingPairs>
  <TitlesOfParts>
    <vt:vector size="47" baseType="lpstr">
      <vt:lpstr>Arial</vt:lpstr>
      <vt:lpstr>Calibri</vt:lpstr>
      <vt:lpstr>Calibri Light</vt:lpstr>
      <vt:lpstr>Cambria Math</vt:lpstr>
      <vt:lpstr>Gabriola</vt:lpstr>
      <vt:lpstr>Symbol</vt:lpstr>
      <vt:lpstr>Office Theme</vt:lpstr>
      <vt:lpstr>1_Modèle par défaut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jwouters</dc:creator>
  <cp:lastModifiedBy>Johan Wouters</cp:lastModifiedBy>
  <cp:revision>61</cp:revision>
  <cp:lastPrinted>2022-08-17T05:30:45Z</cp:lastPrinted>
  <dcterms:created xsi:type="dcterms:W3CDTF">2017-08-01T08:31:24Z</dcterms:created>
  <dcterms:modified xsi:type="dcterms:W3CDTF">2026-07-27T06:08:46Z</dcterms:modified>
</cp:coreProperties>
</file>